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986" r:id="rId1"/>
  </p:sldMasterIdLst>
  <p:notesMasterIdLst>
    <p:notesMasterId r:id="rId25"/>
  </p:notesMasterIdLst>
  <p:sldIdLst>
    <p:sldId id="258" r:id="rId2"/>
    <p:sldId id="262" r:id="rId3"/>
    <p:sldId id="257" r:id="rId4"/>
    <p:sldId id="283" r:id="rId5"/>
    <p:sldId id="284" r:id="rId6"/>
    <p:sldId id="263" r:id="rId7"/>
    <p:sldId id="259" r:id="rId8"/>
    <p:sldId id="261" r:id="rId9"/>
    <p:sldId id="260" r:id="rId10"/>
    <p:sldId id="266" r:id="rId11"/>
    <p:sldId id="267" r:id="rId12"/>
    <p:sldId id="268" r:id="rId13"/>
    <p:sldId id="271" r:id="rId14"/>
    <p:sldId id="272" r:id="rId15"/>
    <p:sldId id="273" r:id="rId16"/>
    <p:sldId id="276" r:id="rId17"/>
    <p:sldId id="275" r:id="rId18"/>
    <p:sldId id="277" r:id="rId19"/>
    <p:sldId id="280" r:id="rId20"/>
    <p:sldId id="278" r:id="rId21"/>
    <p:sldId id="279" r:id="rId22"/>
    <p:sldId id="281" r:id="rId23"/>
    <p:sldId id="285" r:id="rId2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E6B9A"/>
    <a:srgbClr val="9950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969"/>
    <p:restoredTop sz="77465"/>
  </p:normalViewPr>
  <p:slideViewPr>
    <p:cSldViewPr>
      <p:cViewPr>
        <p:scale>
          <a:sx n="82" d="100"/>
          <a:sy n="82" d="100"/>
        </p:scale>
        <p:origin x="488" y="43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jpeg>
</file>

<file path=ppt/media/image10.jpeg>
</file>

<file path=ppt/media/image11.png>
</file>

<file path=ppt/media/image12.png>
</file>

<file path=ppt/media/image13.png>
</file>

<file path=ppt/media/image14.png>
</file>

<file path=ppt/media/image15.JPG>
</file>

<file path=ppt/media/image16.JPG>
</file>

<file path=ppt/media/image17.JPG>
</file>

<file path=ppt/media/image18.JPG>
</file>

<file path=ppt/media/image19.JPG>
</file>

<file path=ppt/media/image2.jpeg>
</file>

<file path=ppt/media/image20.png>
</file>

<file path=ppt/media/image21.png>
</file>

<file path=ppt/media/image22.png>
</file>

<file path=ppt/media/image23.JPG>
</file>

<file path=ppt/media/image24.JPG>
</file>

<file path=ppt/media/image25.png>
</file>

<file path=ppt/media/image26.JPG>
</file>

<file path=ppt/media/image27.JPG>
</file>

<file path=ppt/media/image28.JPG>
</file>

<file path=ppt/media/image29.JPG>
</file>

<file path=ppt/media/image3.jpeg>
</file>

<file path=ppt/media/image30.png>
</file>

<file path=ppt/media/image31.jpeg>
</file>

<file path=ppt/media/image32.png>
</file>

<file path=ppt/media/image33.JPG>
</file>

<file path=ppt/media/image34.jpeg>
</file>

<file path=ppt/media/image35.png>
</file>

<file path=ppt/media/image36.JPG>
</file>

<file path=ppt/media/image4.gif>
</file>

<file path=ppt/media/image5.jpeg>
</file>

<file path=ppt/media/image6.JP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FE861C-486B-4E18-A0E9-A790238A915C}" type="datetimeFigureOut">
              <a:rPr lang="en-US" smtClean="0"/>
              <a:t>5/3/22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F811066-0135-4CAA-8AD4-89A97190AC00}"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Cyprinids: lots of small, freshwater aquarium fish</a:t>
            </a:r>
          </a:p>
        </p:txBody>
      </p:sp>
      <p:sp>
        <p:nvSpPr>
          <p:cNvPr id="4" name="Slide Number Placeholder 3"/>
          <p:cNvSpPr>
            <a:spLocks noGrp="1"/>
          </p:cNvSpPr>
          <p:nvPr>
            <p:ph type="sldNum" sz="quarter" idx="5"/>
          </p:nvPr>
        </p:nvSpPr>
        <p:spPr/>
        <p:txBody>
          <a:bodyPr/>
          <a:lstStyle/>
          <a:p>
            <a:fld id="{DF811066-0135-4CAA-8AD4-89A97190AC00}" type="slidenum">
              <a:rPr lang="en-US" smtClean="0"/>
              <a:t>2</a:t>
            </a:fld>
            <a:endParaRPr lang="en-US"/>
          </a:p>
        </p:txBody>
      </p:sp>
    </p:spTree>
    <p:extLst>
      <p:ext uri="{BB962C8B-B14F-4D97-AF65-F5344CB8AC3E}">
        <p14:creationId xmlns:p14="http://schemas.microsoft.com/office/powerpoint/2010/main" val="4031635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811066-0135-4CAA-8AD4-89A97190AC00}" type="slidenum">
              <a:rPr lang="en-US" smtClean="0"/>
              <a:t>20</a:t>
            </a:fld>
            <a:endParaRPr lang="en-US"/>
          </a:p>
        </p:txBody>
      </p:sp>
    </p:spTree>
    <p:extLst>
      <p:ext uri="{BB962C8B-B14F-4D97-AF65-F5344CB8AC3E}">
        <p14:creationId xmlns:p14="http://schemas.microsoft.com/office/powerpoint/2010/main" val="7312322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811066-0135-4CAA-8AD4-89A97190AC00}" type="slidenum">
              <a:rPr lang="en-US" smtClean="0"/>
              <a:t>21</a:t>
            </a:fld>
            <a:endParaRPr lang="en-US"/>
          </a:p>
        </p:txBody>
      </p:sp>
    </p:spTree>
    <p:extLst>
      <p:ext uri="{BB962C8B-B14F-4D97-AF65-F5344CB8AC3E}">
        <p14:creationId xmlns:p14="http://schemas.microsoft.com/office/powerpoint/2010/main" val="26980502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811066-0135-4CAA-8AD4-89A97190AC00}" type="slidenum">
              <a:rPr lang="en-US" smtClean="0"/>
              <a:t>22</a:t>
            </a:fld>
            <a:endParaRPr lang="en-US"/>
          </a:p>
        </p:txBody>
      </p:sp>
    </p:spTree>
    <p:extLst>
      <p:ext uri="{BB962C8B-B14F-4D97-AF65-F5344CB8AC3E}">
        <p14:creationId xmlns:p14="http://schemas.microsoft.com/office/powerpoint/2010/main" val="398374042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811066-0135-4CAA-8AD4-89A97190AC00}" type="slidenum">
              <a:rPr lang="en-US" smtClean="0"/>
              <a:t>23</a:t>
            </a:fld>
            <a:endParaRPr lang="en-US"/>
          </a:p>
        </p:txBody>
      </p:sp>
    </p:spTree>
    <p:extLst>
      <p:ext uri="{BB962C8B-B14F-4D97-AF65-F5344CB8AC3E}">
        <p14:creationId xmlns:p14="http://schemas.microsoft.com/office/powerpoint/2010/main" val="30693833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811066-0135-4CAA-8AD4-89A97190AC00}" type="slidenum">
              <a:rPr lang="en-US" smtClean="0"/>
              <a:t>3</a:t>
            </a:fld>
            <a:endParaRPr lang="en-US"/>
          </a:p>
        </p:txBody>
      </p:sp>
    </p:spTree>
    <p:extLst>
      <p:ext uri="{BB962C8B-B14F-4D97-AF65-F5344CB8AC3E}">
        <p14:creationId xmlns:p14="http://schemas.microsoft.com/office/powerpoint/2010/main" val="124615298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811066-0135-4CAA-8AD4-89A97190AC00}" type="slidenum">
              <a:rPr lang="en-US" smtClean="0"/>
              <a:t>4</a:t>
            </a:fld>
            <a:endParaRPr lang="en-US"/>
          </a:p>
        </p:txBody>
      </p:sp>
    </p:spTree>
    <p:extLst>
      <p:ext uri="{BB962C8B-B14F-4D97-AF65-F5344CB8AC3E}">
        <p14:creationId xmlns:p14="http://schemas.microsoft.com/office/powerpoint/2010/main" val="4388436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811066-0135-4CAA-8AD4-89A97190AC00}" type="slidenum">
              <a:rPr lang="en-US" smtClean="0"/>
              <a:t>7</a:t>
            </a:fld>
            <a:endParaRPr lang="en-US"/>
          </a:p>
        </p:txBody>
      </p:sp>
    </p:spTree>
    <p:extLst>
      <p:ext uri="{BB962C8B-B14F-4D97-AF65-F5344CB8AC3E}">
        <p14:creationId xmlns:p14="http://schemas.microsoft.com/office/powerpoint/2010/main" val="3438812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811066-0135-4CAA-8AD4-89A97190AC00}" type="slidenum">
              <a:rPr lang="en-US" smtClean="0"/>
              <a:t>9</a:t>
            </a:fld>
            <a:endParaRPr lang="en-US"/>
          </a:p>
        </p:txBody>
      </p:sp>
    </p:spTree>
    <p:extLst>
      <p:ext uri="{BB962C8B-B14F-4D97-AF65-F5344CB8AC3E}">
        <p14:creationId xmlns:p14="http://schemas.microsoft.com/office/powerpoint/2010/main" val="25272766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F811066-0135-4CAA-8AD4-89A97190AC00}" type="slidenum">
              <a:rPr lang="en-US" smtClean="0"/>
              <a:t>13</a:t>
            </a:fld>
            <a:endParaRPr lang="en-US"/>
          </a:p>
        </p:txBody>
      </p:sp>
    </p:spTree>
    <p:extLst>
      <p:ext uri="{BB962C8B-B14F-4D97-AF65-F5344CB8AC3E}">
        <p14:creationId xmlns:p14="http://schemas.microsoft.com/office/powerpoint/2010/main" val="15864400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file-upload and copy-paste websites to do this, as well as excel formulas (not commands, just separate formulas). BUT: those file upload sites would’ve required me to copy-paste each individual coordinate pair into a new file to keep them together or do it piece-by-piece. This way, I can do this over and over with minimal work, once past the original effort to write the code</a:t>
            </a:r>
          </a:p>
        </p:txBody>
      </p:sp>
      <p:sp>
        <p:nvSpPr>
          <p:cNvPr id="4" name="Slide Number Placeholder 3"/>
          <p:cNvSpPr>
            <a:spLocks noGrp="1"/>
          </p:cNvSpPr>
          <p:nvPr>
            <p:ph type="sldNum" sz="quarter" idx="5"/>
          </p:nvPr>
        </p:nvSpPr>
        <p:spPr/>
        <p:txBody>
          <a:bodyPr/>
          <a:lstStyle/>
          <a:p>
            <a:fld id="{DF811066-0135-4CAA-8AD4-89A97190AC00}" type="slidenum">
              <a:rPr lang="en-US" smtClean="0"/>
              <a:t>15</a:t>
            </a:fld>
            <a:endParaRPr lang="en-US"/>
          </a:p>
        </p:txBody>
      </p:sp>
    </p:spTree>
    <p:extLst>
      <p:ext uri="{BB962C8B-B14F-4D97-AF65-F5344CB8AC3E}">
        <p14:creationId xmlns:p14="http://schemas.microsoft.com/office/powerpoint/2010/main" val="56078483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are file-upload and copy-paste websites to do this, as well as excel formulas (not commands, just separate formulas). BUT: those file upload sites would’ve required me to copy-paste each individual coordinate pair into a new file to keep them together or do it piece-by-piece. This way, I can do this over and over with minimal work, once past the original effort to write the code</a:t>
            </a:r>
          </a:p>
          <a:p>
            <a:r>
              <a:rPr lang="en-US" dirty="0"/>
              <a:t>USGS likes to use DMS coordinates, but I’m trying to standardize my data by using degrees (less chance of it getting mixed up with something else, lower chance of error if miss typed). </a:t>
            </a:r>
          </a:p>
        </p:txBody>
      </p:sp>
      <p:sp>
        <p:nvSpPr>
          <p:cNvPr id="4" name="Slide Number Placeholder 3"/>
          <p:cNvSpPr>
            <a:spLocks noGrp="1"/>
          </p:cNvSpPr>
          <p:nvPr>
            <p:ph type="sldNum" sz="quarter" idx="5"/>
          </p:nvPr>
        </p:nvSpPr>
        <p:spPr/>
        <p:txBody>
          <a:bodyPr/>
          <a:lstStyle/>
          <a:p>
            <a:fld id="{DF811066-0135-4CAA-8AD4-89A97190AC00}" type="slidenum">
              <a:rPr lang="en-US" smtClean="0"/>
              <a:t>16</a:t>
            </a:fld>
            <a:endParaRPr lang="en-US"/>
          </a:p>
        </p:txBody>
      </p:sp>
    </p:spTree>
    <p:extLst>
      <p:ext uri="{BB962C8B-B14F-4D97-AF65-F5344CB8AC3E}">
        <p14:creationId xmlns:p14="http://schemas.microsoft.com/office/powerpoint/2010/main" val="31546571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can now take this nice, cleaned-up file and split it up, organize it, sort it, whatever I need to to use with the USGS website</a:t>
            </a:r>
          </a:p>
        </p:txBody>
      </p:sp>
      <p:sp>
        <p:nvSpPr>
          <p:cNvPr id="4" name="Slide Number Placeholder 3"/>
          <p:cNvSpPr>
            <a:spLocks noGrp="1"/>
          </p:cNvSpPr>
          <p:nvPr>
            <p:ph type="sldNum" sz="quarter" idx="5"/>
          </p:nvPr>
        </p:nvSpPr>
        <p:spPr/>
        <p:txBody>
          <a:bodyPr/>
          <a:lstStyle/>
          <a:p>
            <a:fld id="{DF811066-0135-4CAA-8AD4-89A97190AC00}" type="slidenum">
              <a:rPr lang="en-US" smtClean="0"/>
              <a:t>17</a:t>
            </a:fld>
            <a:endParaRPr lang="en-US"/>
          </a:p>
        </p:txBody>
      </p:sp>
    </p:spTree>
    <p:extLst>
      <p:ext uri="{BB962C8B-B14F-4D97-AF65-F5344CB8AC3E}">
        <p14:creationId xmlns:p14="http://schemas.microsoft.com/office/powerpoint/2010/main" val="23421197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25" name="Group 24"/>
          <p:cNvGrpSpPr/>
          <p:nvPr/>
        </p:nvGrpSpPr>
        <p:grpSpPr>
          <a:xfrm>
            <a:off x="203200" y="0"/>
            <a:ext cx="3778250" cy="6858001"/>
            <a:chOff x="203200" y="0"/>
            <a:chExt cx="3778250" cy="6858001"/>
          </a:xfrm>
        </p:grpSpPr>
        <p:sp>
          <p:nvSpPr>
            <p:cNvPr id="14" name="Freeform 6"/>
            <p:cNvSpPr/>
            <p:nvPr/>
          </p:nvSpPr>
          <p:spPr bwMode="auto">
            <a:xfrm>
              <a:off x="641350" y="0"/>
              <a:ext cx="1365250" cy="3971925"/>
            </a:xfrm>
            <a:custGeom>
              <a:avLst/>
              <a:gdLst/>
              <a:ahLst/>
              <a:cxnLst/>
              <a:rect l="0" t="0" r="r" b="b"/>
              <a:pathLst>
                <a:path w="860" h="2502">
                  <a:moveTo>
                    <a:pt x="0" y="2445"/>
                  </a:moveTo>
                  <a:lnTo>
                    <a:pt x="228" y="2502"/>
                  </a:lnTo>
                  <a:lnTo>
                    <a:pt x="860" y="0"/>
                  </a:lnTo>
                  <a:lnTo>
                    <a:pt x="620" y="0"/>
                  </a:lnTo>
                  <a:lnTo>
                    <a:pt x="0" y="2445"/>
                  </a:lnTo>
                  <a:close/>
                </a:path>
              </a:pathLst>
            </a:custGeom>
            <a:solidFill>
              <a:schemeClr val="accent1"/>
            </a:solidFill>
            <a:ln>
              <a:noFill/>
            </a:ln>
          </p:spPr>
        </p:sp>
        <p:sp>
          <p:nvSpPr>
            <p:cNvPr id="15" name="Freeform 7"/>
            <p:cNvSpPr/>
            <p:nvPr/>
          </p:nvSpPr>
          <p:spPr bwMode="auto">
            <a:xfrm>
              <a:off x="203200" y="0"/>
              <a:ext cx="1336675" cy="3862388"/>
            </a:xfrm>
            <a:custGeom>
              <a:avLst/>
              <a:gdLst/>
              <a:ahLst/>
              <a:cxnLst/>
              <a:rect l="0" t="0" r="r" b="b"/>
              <a:pathLst>
                <a:path w="842" h="2433">
                  <a:moveTo>
                    <a:pt x="842" y="0"/>
                  </a:moveTo>
                  <a:lnTo>
                    <a:pt x="602" y="0"/>
                  </a:lnTo>
                  <a:lnTo>
                    <a:pt x="0" y="2376"/>
                  </a:lnTo>
                  <a:lnTo>
                    <a:pt x="228" y="2433"/>
                  </a:lnTo>
                  <a:lnTo>
                    <a:pt x="842" y="0"/>
                  </a:lnTo>
                  <a:close/>
                </a:path>
              </a:pathLst>
            </a:custGeom>
            <a:solidFill>
              <a:schemeClr val="tx1">
                <a:lumMod val="65000"/>
                <a:lumOff val="35000"/>
              </a:schemeClr>
            </a:solidFill>
            <a:ln>
              <a:noFill/>
            </a:ln>
          </p:spPr>
        </p:sp>
        <p:sp>
          <p:nvSpPr>
            <p:cNvPr id="16" name="Freeform 8"/>
            <p:cNvSpPr/>
            <p:nvPr/>
          </p:nvSpPr>
          <p:spPr bwMode="auto">
            <a:xfrm>
              <a:off x="207963" y="3776663"/>
              <a:ext cx="1936750" cy="3081338"/>
            </a:xfrm>
            <a:custGeom>
              <a:avLst/>
              <a:gdLst/>
              <a:ahLst/>
              <a:cxnLst/>
              <a:rect l="0" t="0" r="r" b="b"/>
              <a:pathLst>
                <a:path w="1220" h="1941">
                  <a:moveTo>
                    <a:pt x="0" y="0"/>
                  </a:moveTo>
                  <a:lnTo>
                    <a:pt x="1166" y="1941"/>
                  </a:lnTo>
                  <a:lnTo>
                    <a:pt x="1220" y="1941"/>
                  </a:lnTo>
                  <a:lnTo>
                    <a:pt x="0" y="0"/>
                  </a:lnTo>
                  <a:close/>
                </a:path>
              </a:pathLst>
            </a:custGeom>
            <a:solidFill>
              <a:schemeClr val="tx1">
                <a:lumMod val="85000"/>
                <a:lumOff val="15000"/>
              </a:schemeClr>
            </a:solidFill>
            <a:ln>
              <a:noFill/>
            </a:ln>
          </p:spPr>
        </p:sp>
        <p:sp>
          <p:nvSpPr>
            <p:cNvPr id="20" name="Freeform 9"/>
            <p:cNvSpPr/>
            <p:nvPr/>
          </p:nvSpPr>
          <p:spPr bwMode="auto">
            <a:xfrm>
              <a:off x="646113" y="3886200"/>
              <a:ext cx="2373313" cy="2971800"/>
            </a:xfrm>
            <a:custGeom>
              <a:avLst/>
              <a:gdLst/>
              <a:ahLst/>
              <a:cxnLst/>
              <a:rect l="0" t="0" r="r" b="b"/>
              <a:pathLst>
                <a:path w="1495" h="1872">
                  <a:moveTo>
                    <a:pt x="1495" y="1872"/>
                  </a:moveTo>
                  <a:lnTo>
                    <a:pt x="0" y="0"/>
                  </a:lnTo>
                  <a:lnTo>
                    <a:pt x="1442" y="1872"/>
                  </a:lnTo>
                  <a:lnTo>
                    <a:pt x="1495" y="1872"/>
                  </a:lnTo>
                  <a:close/>
                </a:path>
              </a:pathLst>
            </a:custGeom>
            <a:solidFill>
              <a:schemeClr val="accent1">
                <a:lumMod val="50000"/>
              </a:schemeClr>
            </a:solidFill>
            <a:ln>
              <a:noFill/>
            </a:ln>
          </p:spPr>
        </p:sp>
        <p:sp>
          <p:nvSpPr>
            <p:cNvPr id="21" name="Freeform 10"/>
            <p:cNvSpPr/>
            <p:nvPr/>
          </p:nvSpPr>
          <p:spPr bwMode="auto">
            <a:xfrm>
              <a:off x="641350" y="3881438"/>
              <a:ext cx="3340100" cy="2976563"/>
            </a:xfrm>
            <a:custGeom>
              <a:avLst/>
              <a:gdLst/>
              <a:ahLst/>
              <a:cxnLst/>
              <a:rect l="0" t="0" r="r" b="b"/>
              <a:pathLst>
                <a:path w="2104" h="1875">
                  <a:moveTo>
                    <a:pt x="0" y="0"/>
                  </a:moveTo>
                  <a:lnTo>
                    <a:pt x="3" y="3"/>
                  </a:lnTo>
                  <a:lnTo>
                    <a:pt x="1498" y="1875"/>
                  </a:lnTo>
                  <a:lnTo>
                    <a:pt x="2104" y="1875"/>
                  </a:lnTo>
                  <a:lnTo>
                    <a:pt x="228" y="57"/>
                  </a:lnTo>
                  <a:lnTo>
                    <a:pt x="0" y="0"/>
                  </a:lnTo>
                  <a:close/>
                </a:path>
              </a:pathLst>
            </a:custGeom>
            <a:solidFill>
              <a:schemeClr val="accent1">
                <a:lumMod val="75000"/>
              </a:schemeClr>
            </a:solidFill>
            <a:ln>
              <a:noFill/>
            </a:ln>
          </p:spPr>
        </p:sp>
        <p:sp>
          <p:nvSpPr>
            <p:cNvPr id="22" name="Freeform 11"/>
            <p:cNvSpPr/>
            <p:nvPr/>
          </p:nvSpPr>
          <p:spPr bwMode="auto">
            <a:xfrm>
              <a:off x="203200" y="3771900"/>
              <a:ext cx="2660650" cy="3086100"/>
            </a:xfrm>
            <a:custGeom>
              <a:avLst/>
              <a:gdLst/>
              <a:ahLst/>
              <a:cxnLst/>
              <a:rect l="0" t="0" r="r" b="b"/>
              <a:pathLst>
                <a:path w="1676" h="1944">
                  <a:moveTo>
                    <a:pt x="1676" y="1944"/>
                  </a:moveTo>
                  <a:lnTo>
                    <a:pt x="264" y="111"/>
                  </a:lnTo>
                  <a:lnTo>
                    <a:pt x="225" y="60"/>
                  </a:lnTo>
                  <a:lnTo>
                    <a:pt x="228" y="60"/>
                  </a:lnTo>
                  <a:lnTo>
                    <a:pt x="264" y="111"/>
                  </a:lnTo>
                  <a:lnTo>
                    <a:pt x="234" y="69"/>
                  </a:lnTo>
                  <a:lnTo>
                    <a:pt x="228" y="57"/>
                  </a:lnTo>
                  <a:lnTo>
                    <a:pt x="222" y="54"/>
                  </a:lnTo>
                  <a:lnTo>
                    <a:pt x="0" y="0"/>
                  </a:lnTo>
                  <a:lnTo>
                    <a:pt x="3" y="3"/>
                  </a:lnTo>
                  <a:lnTo>
                    <a:pt x="1223" y="1944"/>
                  </a:lnTo>
                  <a:lnTo>
                    <a:pt x="1676" y="1944"/>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1739673" y="914401"/>
            <a:ext cx="6947127" cy="3488266"/>
          </a:xfrm>
        </p:spPr>
        <p:txBody>
          <a:bodyPr anchor="b">
            <a:normAutofit/>
          </a:bodyPr>
          <a:lstStyle>
            <a:lvl1pPr algn="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924238" y="4402666"/>
            <a:ext cx="5762563" cy="1364531"/>
          </a:xfrm>
        </p:spPr>
        <p:txBody>
          <a:bodyPr anchor="t">
            <a:normAutofit/>
          </a:bodyPr>
          <a:lstStyle>
            <a:lvl1pPr marL="0" indent="0" algn="r">
              <a:buNone/>
              <a:defRPr sz="18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325773" y="6117336"/>
            <a:ext cx="857473" cy="365125"/>
          </a:xfrm>
        </p:spPr>
        <p:txBody>
          <a:bodyPr/>
          <a:lstStyle/>
          <a:p>
            <a:fld id="{82EDB8D0-98ED-4B86-9D5F-E61ADC70144D}" type="datetimeFigureOut">
              <a:rPr lang="en-US" smtClean="0"/>
              <a:t>5/3/22</a:t>
            </a:fld>
            <a:endParaRPr lang="en-US" dirty="0"/>
          </a:p>
        </p:txBody>
      </p:sp>
      <p:sp>
        <p:nvSpPr>
          <p:cNvPr id="5" name="Footer Placeholder 4"/>
          <p:cNvSpPr>
            <a:spLocks noGrp="1"/>
          </p:cNvSpPr>
          <p:nvPr>
            <p:ph type="ftr" sz="quarter" idx="11"/>
          </p:nvPr>
        </p:nvSpPr>
        <p:spPr>
          <a:xfrm>
            <a:off x="3623733" y="6117336"/>
            <a:ext cx="3609438" cy="365125"/>
          </a:xfrm>
        </p:spPr>
        <p:txBody>
          <a:bodyPr/>
          <a:lstStyle/>
          <a:p>
            <a:endParaRPr lang="en-US"/>
          </a:p>
        </p:txBody>
      </p:sp>
      <p:sp>
        <p:nvSpPr>
          <p:cNvPr id="6" name="Slide Number Placeholder 5"/>
          <p:cNvSpPr>
            <a:spLocks noGrp="1"/>
          </p:cNvSpPr>
          <p:nvPr>
            <p:ph type="sldNum" sz="quarter" idx="12"/>
          </p:nvPr>
        </p:nvSpPr>
        <p:spPr>
          <a:xfrm>
            <a:off x="8275320" y="6117336"/>
            <a:ext cx="411480" cy="365125"/>
          </a:xfrm>
        </p:spPr>
        <p:txBody>
          <a:bodyPr/>
          <a:lstStyle/>
          <a:p>
            <a:fld id="{4854181D-6920-4594-9A5D-6CE56DC9F8B2}" type="slidenum">
              <a:rPr lang="en-US" smtClean="0"/>
              <a:t>‹#›</a:t>
            </a:fld>
            <a:endParaRPr lang="en-US"/>
          </a:p>
        </p:txBody>
      </p:sp>
      <p:sp>
        <p:nvSpPr>
          <p:cNvPr id="23" name="Freeform 12"/>
          <p:cNvSpPr/>
          <p:nvPr/>
        </p:nvSpPr>
        <p:spPr bwMode="auto">
          <a:xfrm>
            <a:off x="203200" y="3771900"/>
            <a:ext cx="361950" cy="90488"/>
          </a:xfrm>
          <a:custGeom>
            <a:avLst/>
            <a:gdLst/>
            <a:ahLst/>
            <a:cxnLst/>
            <a:rect l="0" t="0" r="r" b="b"/>
            <a:pathLst>
              <a:path w="228" h="57">
                <a:moveTo>
                  <a:pt x="228" y="57"/>
                </a:moveTo>
                <a:lnTo>
                  <a:pt x="0" y="0"/>
                </a:lnTo>
                <a:lnTo>
                  <a:pt x="222" y="54"/>
                </a:lnTo>
                <a:lnTo>
                  <a:pt x="228" y="57"/>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3"/>
          <p:cNvSpPr/>
          <p:nvPr/>
        </p:nvSpPr>
        <p:spPr bwMode="auto">
          <a:xfrm>
            <a:off x="560388" y="3867150"/>
            <a:ext cx="61913" cy="80963"/>
          </a:xfrm>
          <a:custGeom>
            <a:avLst/>
            <a:gdLst/>
            <a:ahLst/>
            <a:cxnLst/>
            <a:rect l="0" t="0" r="r" b="b"/>
            <a:pathLst>
              <a:path w="39" h="51">
                <a:moveTo>
                  <a:pt x="0" y="0"/>
                </a:moveTo>
                <a:lnTo>
                  <a:pt x="39" y="51"/>
                </a:lnTo>
                <a:lnTo>
                  <a:pt x="3" y="0"/>
                </a:lnTo>
                <a:lnTo>
                  <a:pt x="0" y="0"/>
                </a:lnTo>
                <a:close/>
              </a:path>
            </a:pathLst>
          </a:custGeom>
          <a:solidFill>
            <a:srgbClr val="29ABE2"/>
          </a:solidFill>
          <a:ln>
            <a:noFill/>
          </a:ln>
          <a:extLst>
            <a:ext uri="{91240B29-F687-4f45-9708-019B960494DF}">
              <a14:hiddenLine xmlns:a14="http://schemas.microsoft.com/office/drawing/2010/main" xmlns="" w="9525">
                <a:solidFill>
                  <a:srgbClr val="000000"/>
                </a:solidFill>
                <a:round/>
                <a:headEnd/>
                <a:tailEnd/>
              </a14:hiddenLine>
            </a:ext>
          </a:extLst>
        </p:spPr>
      </p:sp>
    </p:spTree>
    <p:extLst>
      <p:ext uri="{BB962C8B-B14F-4D97-AF65-F5344CB8AC3E}">
        <p14:creationId xmlns:p14="http://schemas.microsoft.com/office/powerpoint/2010/main" val="23653028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3" y="4732865"/>
            <a:ext cx="751599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789975" y="932112"/>
            <a:ext cx="6171065"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13523" y="5299603"/>
            <a:ext cx="751599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21250746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685800"/>
            <a:ext cx="751599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13524" y="4343400"/>
            <a:ext cx="7515992"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16632828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598235" y="3428999"/>
            <a:ext cx="6631128"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113523" y="4343400"/>
            <a:ext cx="751599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26738327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13525" y="3308581"/>
            <a:ext cx="751598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113524" y="4777381"/>
            <a:ext cx="751599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355246238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969421" y="863023"/>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8172197" y="2819399"/>
            <a:ext cx="45731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1426741" y="685801"/>
            <a:ext cx="6974115"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13525" y="3886200"/>
            <a:ext cx="751599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524" y="4775200"/>
            <a:ext cx="751599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173301852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13525" y="685801"/>
            <a:ext cx="7515991"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13524" y="3505200"/>
            <a:ext cx="7515992"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113524" y="4343400"/>
            <a:ext cx="7515992"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42175177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19590869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301393" y="685800"/>
            <a:ext cx="1328123"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13524" y="685800"/>
            <a:ext cx="6016373"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85140967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514351" y="2063396"/>
            <a:ext cx="7796030" cy="331118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7771850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457201"/>
            <a:ext cx="7704667" cy="1981200"/>
          </a:xfrm>
        </p:spPr>
        <p:txBody>
          <a:bodyPr/>
          <a:lstStyle/>
          <a:p>
            <a:r>
              <a:rPr lang="en-US"/>
              <a:t>Click to edit Master title style</a:t>
            </a:r>
            <a:endParaRPr lang="en-US" dirty="0"/>
          </a:p>
        </p:txBody>
      </p:sp>
      <p:sp>
        <p:nvSpPr>
          <p:cNvPr id="3" name="Content Placeholder 2"/>
          <p:cNvSpPr>
            <a:spLocks noGrp="1"/>
          </p:cNvSpPr>
          <p:nvPr>
            <p:ph idx="1"/>
          </p:nvPr>
        </p:nvSpPr>
        <p:spPr>
          <a:xfrm>
            <a:off x="982133" y="2667000"/>
            <a:ext cx="7704667" cy="333281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344329" y="6108173"/>
            <a:ext cx="857473" cy="365125"/>
          </a:xfrm>
        </p:spPr>
        <p:txBody>
          <a:bodyPr/>
          <a:lstStyle/>
          <a:p>
            <a:fld id="{82EDB8D0-98ED-4B86-9D5F-E61ADC70144D}" type="datetimeFigureOut">
              <a:rPr lang="en-US" smtClean="0"/>
              <a:pPr/>
              <a:t>5/3/22</a:t>
            </a:fld>
            <a:endParaRPr lang="en-US" dirty="0"/>
          </a:p>
        </p:txBody>
      </p:sp>
      <p:sp>
        <p:nvSpPr>
          <p:cNvPr id="5" name="Footer Placeholder 4"/>
          <p:cNvSpPr>
            <a:spLocks noGrp="1"/>
          </p:cNvSpPr>
          <p:nvPr>
            <p:ph type="ftr" sz="quarter" idx="11"/>
          </p:nvPr>
        </p:nvSpPr>
        <p:spPr>
          <a:xfrm>
            <a:off x="1972647" y="6108173"/>
            <a:ext cx="5314517" cy="365125"/>
          </a:xfrm>
        </p:spPr>
        <p:txBody>
          <a:bodyPr/>
          <a:lstStyle/>
          <a:p>
            <a:endParaRPr lang="en-US"/>
          </a:p>
        </p:txBody>
      </p:sp>
      <p:sp>
        <p:nvSpPr>
          <p:cNvPr id="6" name="Slide Number Placeholder 5"/>
          <p:cNvSpPr>
            <a:spLocks noGrp="1"/>
          </p:cNvSpPr>
          <p:nvPr>
            <p:ph type="sldNum" sz="quarter" idx="12"/>
          </p:nvPr>
        </p:nvSpPr>
        <p:spPr>
          <a:xfrm>
            <a:off x="8258967" y="6108173"/>
            <a:ext cx="427833" cy="365125"/>
          </a:xfrm>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136247343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986995" y="2666998"/>
            <a:ext cx="6699805" cy="2360071"/>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986998" y="5027070"/>
            <a:ext cx="6699802"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2EDB8D0-98ED-4B86-9D5F-E61ADC70144D}" type="datetimeFigureOut">
              <a:rPr lang="en-US" smtClean="0"/>
              <a:t>5/3/22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8273317" y="6116070"/>
            <a:ext cx="413483" cy="365125"/>
          </a:xfrm>
        </p:spPr>
        <p:txBody>
          <a:bodyPr/>
          <a:lstStyle/>
          <a:p>
            <a:fld id="{4854181D-6920-4594-9A5D-6CE56DC9F8B2}" type="slidenum">
              <a:rPr lang="en-US" smtClean="0"/>
              <a:t>‹#›</a:t>
            </a:fld>
            <a:endParaRPr lang="en-US"/>
          </a:p>
        </p:txBody>
      </p:sp>
    </p:spTree>
    <p:extLst>
      <p:ext uri="{BB962C8B-B14F-4D97-AF65-F5344CB8AC3E}">
        <p14:creationId xmlns:p14="http://schemas.microsoft.com/office/powerpoint/2010/main" val="19705103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82133" y="685801"/>
            <a:ext cx="7704667"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82133" y="2667000"/>
            <a:ext cx="3739896" cy="336867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946904" y="2667000"/>
            <a:ext cx="3739896" cy="3346824"/>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18890142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329481" y="2658533"/>
            <a:ext cx="3456291"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13523"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161710" y="2667000"/>
            <a:ext cx="3467806"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957266" y="3335336"/>
            <a:ext cx="3672248" cy="2665259"/>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1439249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2EDB8D0-98ED-4B86-9D5F-E61ADC70144D}" type="datetimeFigureOut">
              <a:rPr lang="en-US" smtClean="0"/>
              <a:t>5/3/22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54181D-6920-4594-9A5D-6CE56DC9F8B2}" type="slidenum">
              <a:rPr lang="en-US" smtClean="0"/>
              <a:t>‹#›</a:t>
            </a:fld>
            <a:endParaRPr lang="en-US"/>
          </a:p>
        </p:txBody>
      </p:sp>
    </p:spTree>
    <p:extLst>
      <p:ext uri="{BB962C8B-B14F-4D97-AF65-F5344CB8AC3E}">
        <p14:creationId xmlns:p14="http://schemas.microsoft.com/office/powerpoint/2010/main" val="35074683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2EDB8D0-98ED-4B86-9D5F-E61ADC70144D}" type="datetimeFigureOut">
              <a:rPr lang="en-US" smtClean="0"/>
              <a:t>5/3/22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54181D-6920-4594-9A5D-6CE56DC9F8B2}" type="slidenum">
              <a:rPr lang="en-US" smtClean="0"/>
              <a:t>‹#›</a:t>
            </a:fld>
            <a:endParaRPr lang="en-US"/>
          </a:p>
        </p:txBody>
      </p:sp>
    </p:spTree>
    <p:extLst>
      <p:ext uri="{BB962C8B-B14F-4D97-AF65-F5344CB8AC3E}">
        <p14:creationId xmlns:p14="http://schemas.microsoft.com/office/powerpoint/2010/main" val="10229346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3524" y="1600200"/>
            <a:ext cx="2662534"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3947553" y="685800"/>
            <a:ext cx="4681962"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3524" y="2971800"/>
            <a:ext cx="2662534"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16203287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12332" y="1752599"/>
            <a:ext cx="4070679"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5697495" y="914400"/>
            <a:ext cx="2461371"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12332" y="3124199"/>
            <a:ext cx="4070679"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2EDB8D0-98ED-4B86-9D5F-E61ADC70144D}" type="datetimeFigureOut">
              <a:rPr lang="en-US" smtClean="0"/>
              <a:pPr/>
              <a:t>5/3/22</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54181D-6920-4594-9A5D-6CE56DC9F8B2}" type="slidenum">
              <a:rPr lang="en-US" smtClean="0"/>
              <a:pPr/>
              <a:t>‹#›</a:t>
            </a:fld>
            <a:endParaRPr lang="en-US"/>
          </a:p>
        </p:txBody>
      </p:sp>
    </p:spTree>
    <p:extLst>
      <p:ext uri="{BB962C8B-B14F-4D97-AF65-F5344CB8AC3E}">
        <p14:creationId xmlns:p14="http://schemas.microsoft.com/office/powerpoint/2010/main" val="648054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14" name="Group 13"/>
          <p:cNvGrpSpPr/>
          <p:nvPr/>
        </p:nvGrpSpPr>
        <p:grpSpPr>
          <a:xfrm>
            <a:off x="0" y="0"/>
            <a:ext cx="2132013" cy="6858001"/>
            <a:chOff x="0" y="0"/>
            <a:chExt cx="2132013" cy="6858001"/>
          </a:xfrm>
        </p:grpSpPr>
        <p:sp>
          <p:nvSpPr>
            <p:cNvPr id="15" name="Freeform 6"/>
            <p:cNvSpPr/>
            <p:nvPr/>
          </p:nvSpPr>
          <p:spPr bwMode="auto">
            <a:xfrm>
              <a:off x="0" y="0"/>
              <a:ext cx="1073150" cy="5291138"/>
            </a:xfrm>
            <a:custGeom>
              <a:avLst/>
              <a:gdLst/>
              <a:ahLst/>
              <a:cxnLst/>
              <a:rect l="0" t="0" r="r" b="b"/>
              <a:pathLst>
                <a:path w="676" h="3333">
                  <a:moveTo>
                    <a:pt x="0" y="3132"/>
                  </a:moveTo>
                  <a:lnTo>
                    <a:pt x="0" y="3312"/>
                  </a:lnTo>
                  <a:lnTo>
                    <a:pt x="126" y="3333"/>
                  </a:lnTo>
                  <a:lnTo>
                    <a:pt x="676" y="0"/>
                  </a:lnTo>
                  <a:lnTo>
                    <a:pt x="514" y="0"/>
                  </a:lnTo>
                  <a:lnTo>
                    <a:pt x="0" y="3132"/>
                  </a:lnTo>
                  <a:close/>
                </a:path>
              </a:pathLst>
            </a:custGeom>
            <a:solidFill>
              <a:schemeClr val="accent1"/>
            </a:solidFill>
            <a:ln>
              <a:noFill/>
            </a:ln>
          </p:spPr>
        </p:sp>
        <p:sp>
          <p:nvSpPr>
            <p:cNvPr id="16" name="Freeform 7"/>
            <p:cNvSpPr/>
            <p:nvPr/>
          </p:nvSpPr>
          <p:spPr bwMode="auto">
            <a:xfrm>
              <a:off x="0" y="0"/>
              <a:ext cx="758825" cy="4624388"/>
            </a:xfrm>
            <a:custGeom>
              <a:avLst/>
              <a:gdLst/>
              <a:ahLst/>
              <a:cxnLst/>
              <a:rect l="0" t="0" r="r" b="b"/>
              <a:pathLst>
                <a:path w="478" h="2913">
                  <a:moveTo>
                    <a:pt x="478" y="0"/>
                  </a:moveTo>
                  <a:lnTo>
                    <a:pt x="318" y="0"/>
                  </a:lnTo>
                  <a:lnTo>
                    <a:pt x="0" y="1938"/>
                  </a:lnTo>
                  <a:lnTo>
                    <a:pt x="0" y="2913"/>
                  </a:lnTo>
                  <a:lnTo>
                    <a:pt x="478" y="0"/>
                  </a:lnTo>
                  <a:close/>
                </a:path>
              </a:pathLst>
            </a:custGeom>
            <a:solidFill>
              <a:schemeClr val="tx1">
                <a:lumMod val="65000"/>
                <a:lumOff val="35000"/>
              </a:schemeClr>
            </a:solidFill>
            <a:ln>
              <a:noFill/>
            </a:ln>
          </p:spPr>
        </p:sp>
        <p:sp>
          <p:nvSpPr>
            <p:cNvPr id="17" name="Freeform 8"/>
            <p:cNvSpPr/>
            <p:nvPr/>
          </p:nvSpPr>
          <p:spPr bwMode="auto">
            <a:xfrm>
              <a:off x="0" y="5662613"/>
              <a:ext cx="906463" cy="1195388"/>
            </a:xfrm>
            <a:custGeom>
              <a:avLst/>
              <a:gdLst/>
              <a:ahLst/>
              <a:cxnLst/>
              <a:rect l="0" t="0" r="r" b="b"/>
              <a:pathLst>
                <a:path w="571" h="753">
                  <a:moveTo>
                    <a:pt x="0" y="0"/>
                  </a:moveTo>
                  <a:lnTo>
                    <a:pt x="0" y="12"/>
                  </a:lnTo>
                  <a:lnTo>
                    <a:pt x="538" y="753"/>
                  </a:lnTo>
                  <a:lnTo>
                    <a:pt x="571" y="753"/>
                  </a:lnTo>
                  <a:lnTo>
                    <a:pt x="0" y="0"/>
                  </a:lnTo>
                  <a:close/>
                </a:path>
              </a:pathLst>
            </a:custGeom>
            <a:solidFill>
              <a:schemeClr val="tx1">
                <a:lumMod val="85000"/>
                <a:lumOff val="15000"/>
              </a:schemeClr>
            </a:solidFill>
            <a:ln>
              <a:noFill/>
            </a:ln>
          </p:spPr>
        </p:sp>
        <p:sp>
          <p:nvSpPr>
            <p:cNvPr id="18" name="Freeform 9"/>
            <p:cNvSpPr/>
            <p:nvPr/>
          </p:nvSpPr>
          <p:spPr bwMode="auto">
            <a:xfrm>
              <a:off x="0" y="5295900"/>
              <a:ext cx="1487488" cy="1562100"/>
            </a:xfrm>
            <a:custGeom>
              <a:avLst/>
              <a:gdLst/>
              <a:ahLst/>
              <a:cxnLst/>
              <a:rect l="0" t="0" r="r" b="b"/>
              <a:pathLst>
                <a:path w="937" h="984">
                  <a:moveTo>
                    <a:pt x="0" y="0"/>
                  </a:moveTo>
                  <a:lnTo>
                    <a:pt x="0" y="3"/>
                  </a:lnTo>
                  <a:lnTo>
                    <a:pt x="901" y="984"/>
                  </a:lnTo>
                  <a:lnTo>
                    <a:pt x="937" y="984"/>
                  </a:lnTo>
                  <a:lnTo>
                    <a:pt x="0" y="0"/>
                  </a:lnTo>
                  <a:close/>
                </a:path>
              </a:pathLst>
            </a:custGeom>
            <a:solidFill>
              <a:schemeClr val="accent1">
                <a:lumMod val="50000"/>
              </a:schemeClr>
            </a:solidFill>
            <a:ln>
              <a:noFill/>
            </a:ln>
          </p:spPr>
        </p:sp>
        <p:sp>
          <p:nvSpPr>
            <p:cNvPr id="19" name="Freeform 10"/>
            <p:cNvSpPr/>
            <p:nvPr/>
          </p:nvSpPr>
          <p:spPr bwMode="auto">
            <a:xfrm>
              <a:off x="0" y="5257800"/>
              <a:ext cx="2132013" cy="1600200"/>
            </a:xfrm>
            <a:custGeom>
              <a:avLst/>
              <a:gdLst/>
              <a:ahLst/>
              <a:cxnLst/>
              <a:rect l="0" t="0" r="r" b="b"/>
              <a:pathLst>
                <a:path w="1343" h="1008">
                  <a:moveTo>
                    <a:pt x="0" y="24"/>
                  </a:moveTo>
                  <a:lnTo>
                    <a:pt x="937" y="1008"/>
                  </a:lnTo>
                  <a:lnTo>
                    <a:pt x="1343" y="1008"/>
                  </a:lnTo>
                  <a:lnTo>
                    <a:pt x="126" y="21"/>
                  </a:lnTo>
                  <a:lnTo>
                    <a:pt x="0" y="0"/>
                  </a:lnTo>
                  <a:lnTo>
                    <a:pt x="0" y="24"/>
                  </a:lnTo>
                  <a:close/>
                </a:path>
              </a:pathLst>
            </a:custGeom>
            <a:solidFill>
              <a:schemeClr val="accent1">
                <a:lumMod val="75000"/>
              </a:schemeClr>
            </a:solidFill>
            <a:ln>
              <a:noFill/>
            </a:ln>
          </p:spPr>
        </p:sp>
        <p:sp>
          <p:nvSpPr>
            <p:cNvPr id="20" name="Freeform 11"/>
            <p:cNvSpPr/>
            <p:nvPr/>
          </p:nvSpPr>
          <p:spPr bwMode="auto">
            <a:xfrm>
              <a:off x="0" y="5357813"/>
              <a:ext cx="1377950" cy="1500188"/>
            </a:xfrm>
            <a:custGeom>
              <a:avLst/>
              <a:gdLst/>
              <a:ahLst/>
              <a:cxnLst/>
              <a:rect l="0" t="0" r="r" b="b"/>
              <a:pathLst>
                <a:path w="868" h="945">
                  <a:moveTo>
                    <a:pt x="0" y="192"/>
                  </a:moveTo>
                  <a:lnTo>
                    <a:pt x="571" y="945"/>
                  </a:lnTo>
                  <a:lnTo>
                    <a:pt x="868" y="945"/>
                  </a:lnTo>
                  <a:lnTo>
                    <a:pt x="0" y="0"/>
                  </a:lnTo>
                  <a:lnTo>
                    <a:pt x="0" y="192"/>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982133" y="457201"/>
            <a:ext cx="7704667" cy="1981200"/>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82134" y="2667000"/>
            <a:ext cx="7704666" cy="3356995"/>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358679" y="6116070"/>
            <a:ext cx="85747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2EDB8D0-98ED-4B86-9D5F-E61ADC70144D}" type="datetimeFigureOut">
              <a:rPr lang="en-US" smtClean="0"/>
              <a:pPr/>
              <a:t>5/3/22</a:t>
            </a:fld>
            <a:endParaRPr lang="en-US" dirty="0"/>
          </a:p>
        </p:txBody>
      </p:sp>
      <p:sp>
        <p:nvSpPr>
          <p:cNvPr id="5" name="Footer Placeholder 4"/>
          <p:cNvSpPr>
            <a:spLocks noGrp="1"/>
          </p:cNvSpPr>
          <p:nvPr>
            <p:ph type="ftr" sz="quarter" idx="3"/>
          </p:nvPr>
        </p:nvSpPr>
        <p:spPr>
          <a:xfrm>
            <a:off x="1986997" y="6116070"/>
            <a:ext cx="531451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8273317" y="6116070"/>
            <a:ext cx="413483"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4854181D-6920-4594-9A5D-6CE56DC9F8B2}" type="slidenum">
              <a:rPr lang="en-US" smtClean="0"/>
              <a:pPr/>
              <a:t>‹#›</a:t>
            </a:fld>
            <a:endParaRPr lang="en-US"/>
          </a:p>
        </p:txBody>
      </p:sp>
    </p:spTree>
    <p:extLst>
      <p:ext uri="{BB962C8B-B14F-4D97-AF65-F5344CB8AC3E}">
        <p14:creationId xmlns:p14="http://schemas.microsoft.com/office/powerpoint/2010/main" val="4139418198"/>
      </p:ext>
    </p:extLst>
  </p:cSld>
  <p:clrMap bg1="lt1" tx1="dk1" bg2="lt2" tx2="dk2" accent1="accent1" accent2="accent2" accent3="accent3" accent4="accent4" accent5="accent5" accent6="accent6" hlink="hlink" folHlink="folHlink"/>
  <p:sldLayoutIdLst>
    <p:sldLayoutId id="2147484987" r:id="rId1"/>
    <p:sldLayoutId id="2147484988" r:id="rId2"/>
    <p:sldLayoutId id="2147484989" r:id="rId3"/>
    <p:sldLayoutId id="2147484990" r:id="rId4"/>
    <p:sldLayoutId id="2147484991" r:id="rId5"/>
    <p:sldLayoutId id="2147484992" r:id="rId6"/>
    <p:sldLayoutId id="2147484993" r:id="rId7"/>
    <p:sldLayoutId id="2147484994" r:id="rId8"/>
    <p:sldLayoutId id="2147484995" r:id="rId9"/>
    <p:sldLayoutId id="2147484996" r:id="rId10"/>
    <p:sldLayoutId id="2147484997" r:id="rId11"/>
    <p:sldLayoutId id="2147484998" r:id="rId12"/>
    <p:sldLayoutId id="2147484999" r:id="rId13"/>
    <p:sldLayoutId id="2147485000" r:id="rId14"/>
    <p:sldLayoutId id="2147485001" r:id="rId15"/>
    <p:sldLayoutId id="2147485002" r:id="rId16"/>
    <p:sldLayoutId id="2147485003" r:id="rId17"/>
    <p:sldLayoutId id="2147485004" r:id="rId18"/>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image" Target="../media/image18.JPG"/><Relationship Id="rId1" Type="http://schemas.openxmlformats.org/officeDocument/2006/relationships/slideLayout" Target="../slideLayouts/slideLayout8.xml"/><Relationship Id="rId6" Type="http://schemas.openxmlformats.org/officeDocument/2006/relationships/image" Target="../media/image22.png"/><Relationship Id="rId5" Type="http://schemas.openxmlformats.org/officeDocument/2006/relationships/image" Target="../media/image21.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image" Target="../media/image23.JP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8.xml"/><Relationship Id="rId1" Type="http://schemas.openxmlformats.org/officeDocument/2006/relationships/slideLayout" Target="../slideLayouts/slideLayout8.xml"/><Relationship Id="rId5" Type="http://schemas.openxmlformats.org/officeDocument/2006/relationships/image" Target="../media/image28.JPG"/><Relationship Id="rId4" Type="http://schemas.openxmlformats.org/officeDocument/2006/relationships/image" Target="../media/image27.JPG"/></Relationships>
</file>

<file path=ppt/slides/_rels/slide17.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8.xml"/><Relationship Id="rId4" Type="http://schemas.openxmlformats.org/officeDocument/2006/relationships/image" Target="../media/image3.jpeg"/></Relationships>
</file>

<file path=ppt/slides/_rels/slide20.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3.JPG"/></Relationships>
</file>

<file path=ppt/slides/_rels/slide22.xml.rels><?xml version="1.0" encoding="UTF-8" standalone="yes"?>
<Relationships xmlns="http://schemas.openxmlformats.org/package/2006/relationships"><Relationship Id="rId3" Type="http://schemas.openxmlformats.org/officeDocument/2006/relationships/hyperlink" Target="https://waterservices.usgs.gov/rest/IV-Test-Tool.html" TargetMode="External"/><Relationship Id="rId2" Type="http://schemas.openxmlformats.org/officeDocument/2006/relationships/notesSlide" Target="../notesSlides/notesSlide12.xml"/><Relationship Id="rId1" Type="http://schemas.openxmlformats.org/officeDocument/2006/relationships/slideLayout" Target="../slideLayouts/slideLayout10.xml"/><Relationship Id="rId6" Type="http://schemas.openxmlformats.org/officeDocument/2006/relationships/image" Target="../media/image35.png"/><Relationship Id="rId5" Type="http://schemas.openxmlformats.org/officeDocument/2006/relationships/image" Target="../media/image34.jpeg"/><Relationship Id="rId4" Type="http://schemas.openxmlformats.org/officeDocument/2006/relationships/hyperlink" Target="https://waterdata.usgs.gov/nwis/inventory?search_criteria=search_site_no&amp;submitted_form=introduction" TargetMode="External"/></Relationships>
</file>

<file path=ppt/slides/_rels/slide23.xml.rels><?xml version="1.0" encoding="UTF-8" standalone="yes"?>
<Relationships xmlns="http://schemas.openxmlformats.org/package/2006/relationships"><Relationship Id="rId3" Type="http://schemas.openxmlformats.org/officeDocument/2006/relationships/image" Target="../media/image36.JP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18.xml"/><Relationship Id="rId4" Type="http://schemas.openxmlformats.org/officeDocument/2006/relationships/image" Target="../media/image4.gif"/></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18.xml"/><Relationship Id="rId5" Type="http://schemas.openxmlformats.org/officeDocument/2006/relationships/image" Target="../media/image5.jpeg"/><Relationship Id="rId4" Type="http://schemas.openxmlformats.org/officeDocument/2006/relationships/image" Target="../media/image4.gif"/></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18.xml"/><Relationship Id="rId5" Type="http://schemas.openxmlformats.org/officeDocument/2006/relationships/image" Target="../media/image9.jpe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2.jpeg"/><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99000"/>
                <a:satMod val="140000"/>
              </a:schemeClr>
            </a:gs>
            <a:gs pos="65000">
              <a:schemeClr val="bg2">
                <a:tint val="100000"/>
                <a:shade val="80000"/>
                <a:satMod val="130000"/>
              </a:schemeClr>
            </a:gs>
            <a:gs pos="100000">
              <a:schemeClr val="bg2">
                <a:tint val="100000"/>
                <a:shade val="48000"/>
                <a:satMod val="120000"/>
              </a:schemeClr>
            </a:gs>
          </a:gsLst>
          <a:lin ang="16200000" scaled="0"/>
        </a:gra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96C28783-ECF6-47A6-8988-3A4D4882AA65}"/>
              </a:ext>
            </a:extLst>
          </p:cNvPr>
          <p:cNvSpPr>
            <a:spLocks noGrp="1"/>
          </p:cNvSpPr>
          <p:nvPr>
            <p:ph type="ctrTitle"/>
          </p:nvPr>
        </p:nvSpPr>
        <p:spPr/>
        <p:txBody>
          <a:bodyPr/>
          <a:lstStyle/>
          <a:p>
            <a:r>
              <a:rPr lang="en-US" dirty="0"/>
              <a:t>Data gathering &amp; cleaning for Population Analysis of Desert Dace </a:t>
            </a:r>
            <a:r>
              <a:rPr lang="en-US" i="1" dirty="0"/>
              <a:t>(</a:t>
            </a:r>
            <a:r>
              <a:rPr lang="en-US" sz="4400" b="0" i="1" dirty="0" err="1">
                <a:effectLst/>
                <a:ea typeface="Roboto" panose="02000000000000000000" pitchFamily="2" charset="0"/>
              </a:rPr>
              <a:t>Eremichthys</a:t>
            </a:r>
            <a:r>
              <a:rPr lang="en-US" sz="4400" b="0" i="1" dirty="0">
                <a:effectLst/>
                <a:ea typeface="Roboto" panose="02000000000000000000" pitchFamily="2" charset="0"/>
              </a:rPr>
              <a:t> </a:t>
            </a:r>
            <a:r>
              <a:rPr lang="en-US" sz="4400" b="0" i="1" dirty="0" err="1">
                <a:effectLst/>
                <a:ea typeface="Roboto" panose="02000000000000000000" pitchFamily="2" charset="0"/>
              </a:rPr>
              <a:t>acros</a:t>
            </a:r>
            <a:r>
              <a:rPr lang="en-US" i="1" dirty="0"/>
              <a:t>)</a:t>
            </a:r>
          </a:p>
        </p:txBody>
      </p:sp>
      <p:sp>
        <p:nvSpPr>
          <p:cNvPr id="18" name="Subtitle 17">
            <a:extLst>
              <a:ext uri="{FF2B5EF4-FFF2-40B4-BE49-F238E27FC236}">
                <a16:creationId xmlns:a16="http://schemas.microsoft.com/office/drawing/2014/main" id="{C8E3CD32-4646-420D-A34B-3CA3F011A85E}"/>
              </a:ext>
            </a:extLst>
          </p:cNvPr>
          <p:cNvSpPr>
            <a:spLocks noGrp="1"/>
          </p:cNvSpPr>
          <p:nvPr>
            <p:ph type="subTitle" idx="1"/>
          </p:nvPr>
        </p:nvSpPr>
        <p:spPr/>
        <p:txBody>
          <a:bodyPr/>
          <a:lstStyle/>
          <a:p>
            <a:r>
              <a:rPr lang="en-US" dirty="0"/>
              <a:t>Biol 792, Spring 2022</a:t>
            </a:r>
          </a:p>
          <a:p>
            <a:r>
              <a:rPr lang="en-US" dirty="0"/>
              <a:t>Madison Harris</a:t>
            </a:r>
          </a:p>
        </p:txBody>
      </p:sp>
    </p:spTree>
    <p:extLst>
      <p:ext uri="{BB962C8B-B14F-4D97-AF65-F5344CB8AC3E}">
        <p14:creationId xmlns:p14="http://schemas.microsoft.com/office/powerpoint/2010/main" val="3389870173"/>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D770CAA-609C-4BF1-A39A-AC0482A9BCA7}"/>
              </a:ext>
            </a:extLst>
          </p:cNvPr>
          <p:cNvSpPr>
            <a:spLocks noGrp="1"/>
          </p:cNvSpPr>
          <p:nvPr>
            <p:ph type="title"/>
          </p:nvPr>
        </p:nvSpPr>
        <p:spPr>
          <a:xfrm>
            <a:off x="766466" y="457200"/>
            <a:ext cx="2662534" cy="748314"/>
          </a:xfrm>
        </p:spPr>
        <p:txBody>
          <a:bodyPr>
            <a:noAutofit/>
          </a:bodyPr>
          <a:lstStyle/>
          <a:p>
            <a:r>
              <a:rPr lang="en-US" sz="2800" dirty="0"/>
              <a:t>The Data, Pt 2</a:t>
            </a:r>
            <a:br>
              <a:rPr lang="en-US" sz="2800" dirty="0"/>
            </a:br>
            <a:r>
              <a:rPr lang="en-US" dirty="0"/>
              <a:t>Sample files</a:t>
            </a:r>
            <a:endParaRPr lang="en-US" sz="2800" dirty="0"/>
          </a:p>
        </p:txBody>
      </p:sp>
      <p:pic>
        <p:nvPicPr>
          <p:cNvPr id="14" name="Content Placeholder 13" descr="Table, Excel&#10;&#10;Description automatically generated">
            <a:extLst>
              <a:ext uri="{FF2B5EF4-FFF2-40B4-BE49-F238E27FC236}">
                <a16:creationId xmlns:a16="http://schemas.microsoft.com/office/drawing/2014/main" id="{D495F4F2-CF9B-49B7-8B4C-D9586844D43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448235" y="152400"/>
            <a:ext cx="5498715" cy="4179478"/>
          </a:xfrm>
        </p:spPr>
      </p:pic>
      <p:sp>
        <p:nvSpPr>
          <p:cNvPr id="12" name="Text Placeholder 11">
            <a:extLst>
              <a:ext uri="{FF2B5EF4-FFF2-40B4-BE49-F238E27FC236}">
                <a16:creationId xmlns:a16="http://schemas.microsoft.com/office/drawing/2014/main" id="{B6FBF3AD-3C97-49AE-98B0-E9C2CE2F4830}"/>
              </a:ext>
            </a:extLst>
          </p:cNvPr>
          <p:cNvSpPr>
            <a:spLocks noGrp="1"/>
          </p:cNvSpPr>
          <p:nvPr>
            <p:ph type="body" sz="half" idx="2"/>
          </p:nvPr>
        </p:nvSpPr>
        <p:spPr>
          <a:xfrm>
            <a:off x="913265" y="1828800"/>
            <a:ext cx="2368935" cy="3964564"/>
          </a:xfrm>
        </p:spPr>
        <p:txBody>
          <a:bodyPr>
            <a:normAutofit/>
          </a:bodyPr>
          <a:lstStyle/>
          <a:p>
            <a:r>
              <a:rPr lang="en-US" sz="1800" dirty="0"/>
              <a:t>The background: </a:t>
            </a:r>
          </a:p>
          <a:p>
            <a:r>
              <a:rPr lang="en-US" sz="1800" dirty="0"/>
              <a:t>Original 2 batch of fin clip samples were taken and recorded by a previous grad student. I’ve inherited his datafiles. </a:t>
            </a:r>
          </a:p>
          <a:p>
            <a:r>
              <a:rPr lang="en-US" sz="1800" dirty="0">
                <a:solidFill>
                  <a:srgbClr val="9950DC"/>
                </a:solidFill>
              </a:rPr>
              <a:t>Here’s what I started with </a:t>
            </a:r>
            <a:r>
              <a:rPr lang="en-US" sz="1800" dirty="0">
                <a:solidFill>
                  <a:srgbClr val="9950DC"/>
                </a:solidFill>
                <a:sym typeface="Wingdings" panose="05000000000000000000" pitchFamily="2" charset="2"/>
              </a:rPr>
              <a:t> </a:t>
            </a:r>
            <a:endParaRPr lang="en-US" sz="1800" dirty="0">
              <a:solidFill>
                <a:srgbClr val="9950DC"/>
              </a:solidFill>
            </a:endParaRPr>
          </a:p>
        </p:txBody>
      </p:sp>
      <p:pic>
        <p:nvPicPr>
          <p:cNvPr id="17" name="Picture 16" descr="Graphical user interface, application, table, Excel&#10;&#10;Description automatically generated">
            <a:extLst>
              <a:ext uri="{FF2B5EF4-FFF2-40B4-BE49-F238E27FC236}">
                <a16:creationId xmlns:a16="http://schemas.microsoft.com/office/drawing/2014/main" id="{A6F668D3-97A8-47C8-A1E7-879D35A42392}"/>
              </a:ext>
            </a:extLst>
          </p:cNvPr>
          <p:cNvPicPr>
            <a:picLocks noChangeAspect="1"/>
          </p:cNvPicPr>
          <p:nvPr/>
        </p:nvPicPr>
        <p:blipFill rotWithShape="1">
          <a:blip r:embed="rId3">
            <a:extLst>
              <a:ext uri="{28A0092B-C50C-407E-A947-70E740481C1C}">
                <a14:useLocalDpi xmlns:a14="http://schemas.microsoft.com/office/drawing/2010/main" val="0"/>
              </a:ext>
            </a:extLst>
          </a:blip>
          <a:srcRect t="24709" b="24709"/>
          <a:stretch/>
        </p:blipFill>
        <p:spPr>
          <a:xfrm>
            <a:off x="3581400" y="4495800"/>
            <a:ext cx="5257549" cy="1905000"/>
          </a:xfrm>
          <a:prstGeom prst="rect">
            <a:avLst/>
          </a:prstGeom>
        </p:spPr>
      </p:pic>
    </p:spTree>
    <p:extLst>
      <p:ext uri="{BB962C8B-B14F-4D97-AF65-F5344CB8AC3E}">
        <p14:creationId xmlns:p14="http://schemas.microsoft.com/office/powerpoint/2010/main" val="6571690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D770CAA-609C-4BF1-A39A-AC0482A9BCA7}"/>
              </a:ext>
            </a:extLst>
          </p:cNvPr>
          <p:cNvSpPr>
            <a:spLocks noGrp="1"/>
          </p:cNvSpPr>
          <p:nvPr>
            <p:ph type="title"/>
          </p:nvPr>
        </p:nvSpPr>
        <p:spPr>
          <a:xfrm>
            <a:off x="766466" y="457200"/>
            <a:ext cx="2662534" cy="748314"/>
          </a:xfrm>
        </p:spPr>
        <p:txBody>
          <a:bodyPr>
            <a:noAutofit/>
          </a:bodyPr>
          <a:lstStyle/>
          <a:p>
            <a:r>
              <a:rPr lang="en-US" sz="2800" dirty="0"/>
              <a:t>The Data, Pt 2</a:t>
            </a:r>
            <a:br>
              <a:rPr lang="en-US" sz="2800" dirty="0"/>
            </a:br>
            <a:r>
              <a:rPr lang="en-US" dirty="0"/>
              <a:t>Sample files</a:t>
            </a:r>
            <a:endParaRPr lang="en-US" sz="2800" dirty="0"/>
          </a:p>
        </p:txBody>
      </p:sp>
      <p:sp>
        <p:nvSpPr>
          <p:cNvPr id="12" name="Text Placeholder 11">
            <a:extLst>
              <a:ext uri="{FF2B5EF4-FFF2-40B4-BE49-F238E27FC236}">
                <a16:creationId xmlns:a16="http://schemas.microsoft.com/office/drawing/2014/main" id="{B6FBF3AD-3C97-49AE-98B0-E9C2CE2F4830}"/>
              </a:ext>
            </a:extLst>
          </p:cNvPr>
          <p:cNvSpPr>
            <a:spLocks noGrp="1"/>
          </p:cNvSpPr>
          <p:nvPr>
            <p:ph type="body" sz="half" idx="2"/>
          </p:nvPr>
        </p:nvSpPr>
        <p:spPr>
          <a:xfrm>
            <a:off x="619667" y="1828800"/>
            <a:ext cx="2662534" cy="4572000"/>
          </a:xfrm>
        </p:spPr>
        <p:txBody>
          <a:bodyPr>
            <a:normAutofit/>
          </a:bodyPr>
          <a:lstStyle/>
          <a:p>
            <a:r>
              <a:rPr lang="en-US" sz="1800" dirty="0"/>
              <a:t>What I’ve got now </a:t>
            </a:r>
            <a:r>
              <a:rPr lang="en-US" sz="1800" dirty="0">
                <a:sym typeface="Wingdings" panose="05000000000000000000" pitchFamily="2" charset="2"/>
              </a:rPr>
              <a:t></a:t>
            </a:r>
          </a:p>
          <a:p>
            <a:endParaRPr lang="en-US" sz="1800" dirty="0">
              <a:sym typeface="Wingdings" panose="05000000000000000000" pitchFamily="2" charset="2"/>
            </a:endParaRPr>
          </a:p>
          <a:p>
            <a:pPr marL="285750" indent="-285750" algn="l">
              <a:buClr>
                <a:schemeClr val="accent1"/>
              </a:buClr>
              <a:buFont typeface="Corbel" panose="020B0503020204020204" pitchFamily="34" charset="0"/>
              <a:buChar char="-"/>
            </a:pPr>
            <a:r>
              <a:rPr lang="en-US" sz="1400" dirty="0">
                <a:sym typeface="Wingdings" panose="05000000000000000000" pitchFamily="2" charset="2"/>
              </a:rPr>
              <a:t>OpenRefine used to clean up lat/long (from conversion)</a:t>
            </a:r>
          </a:p>
          <a:p>
            <a:pPr marL="285750" indent="-285750" algn="l">
              <a:buClr>
                <a:schemeClr val="accent1"/>
              </a:buClr>
              <a:buFont typeface="Corbel" panose="020B0503020204020204" pitchFamily="34" charset="0"/>
              <a:buChar char="-"/>
            </a:pPr>
            <a:r>
              <a:rPr lang="en-US" sz="1400" dirty="0">
                <a:sym typeface="Wingdings" panose="05000000000000000000" pitchFamily="2" charset="2"/>
              </a:rPr>
              <a:t>Fill missing location boxes</a:t>
            </a:r>
          </a:p>
          <a:p>
            <a:pPr marL="285750" indent="-285750" algn="l">
              <a:buClr>
                <a:schemeClr val="accent1"/>
              </a:buClr>
              <a:buFont typeface="Corbel" panose="020B0503020204020204" pitchFamily="34" charset="0"/>
              <a:buChar char="-"/>
            </a:pPr>
            <a:r>
              <a:rPr lang="en-US" sz="1400" dirty="0">
                <a:sym typeface="Wingdings" panose="05000000000000000000" pitchFamily="2" charset="2"/>
              </a:rPr>
              <a:t>Fix incorrect locations </a:t>
            </a:r>
          </a:p>
          <a:p>
            <a:pPr marL="742950" lvl="1" indent="-285750">
              <a:buClr>
                <a:schemeClr val="accent1"/>
              </a:buClr>
              <a:buFont typeface="Corbel" panose="020B0503020204020204" pitchFamily="34" charset="0"/>
              <a:buChar char="-"/>
            </a:pPr>
            <a:r>
              <a:rPr lang="en-US" sz="1000" dirty="0">
                <a:sym typeface="Wingdings" panose="05000000000000000000" pitchFamily="2" charset="2"/>
              </a:rPr>
              <a:t>(ei: UTM E was written with a 4 instead of a 3, so the sample is in the middle of the Pacific ocean. Double-checked with Google Earth)</a:t>
            </a:r>
          </a:p>
          <a:p>
            <a:pPr marL="285750" indent="-285750">
              <a:buClr>
                <a:schemeClr val="accent1"/>
              </a:buClr>
              <a:buFont typeface="Corbel" panose="020B0503020204020204" pitchFamily="34" charset="0"/>
              <a:buChar char="-"/>
            </a:pPr>
            <a:endParaRPr lang="en-US" sz="1800" dirty="0"/>
          </a:p>
        </p:txBody>
      </p:sp>
      <p:pic>
        <p:nvPicPr>
          <p:cNvPr id="5" name="Picture 4" descr="Table&#10;&#10;Description automatically generated">
            <a:extLst>
              <a:ext uri="{FF2B5EF4-FFF2-40B4-BE49-F238E27FC236}">
                <a16:creationId xmlns:a16="http://schemas.microsoft.com/office/drawing/2014/main" id="{2C953736-20F7-4ADF-81E2-313BA1080B5C}"/>
              </a:ext>
            </a:extLst>
          </p:cNvPr>
          <p:cNvPicPr>
            <a:picLocks noChangeAspect="1"/>
          </p:cNvPicPr>
          <p:nvPr/>
        </p:nvPicPr>
        <p:blipFill rotWithShape="1">
          <a:blip r:embed="rId2">
            <a:extLst>
              <a:ext uri="{28A0092B-C50C-407E-A947-70E740481C1C}">
                <a14:useLocalDpi xmlns:a14="http://schemas.microsoft.com/office/drawing/2010/main" val="0"/>
              </a:ext>
            </a:extLst>
          </a:blip>
          <a:srcRect r="55102"/>
          <a:stretch/>
        </p:blipFill>
        <p:spPr>
          <a:xfrm>
            <a:off x="3457113" y="457200"/>
            <a:ext cx="3352800" cy="3486150"/>
          </a:xfrm>
          <a:prstGeom prst="rect">
            <a:avLst/>
          </a:prstGeom>
        </p:spPr>
      </p:pic>
      <p:pic>
        <p:nvPicPr>
          <p:cNvPr id="9" name="Picture 8" descr="Table&#10;&#10;Description automatically generated">
            <a:extLst>
              <a:ext uri="{FF2B5EF4-FFF2-40B4-BE49-F238E27FC236}">
                <a16:creationId xmlns:a16="http://schemas.microsoft.com/office/drawing/2014/main" id="{4382F0D2-AF90-4BC7-954D-6705C38AF045}"/>
              </a:ext>
            </a:extLst>
          </p:cNvPr>
          <p:cNvPicPr>
            <a:picLocks noChangeAspect="1"/>
          </p:cNvPicPr>
          <p:nvPr/>
        </p:nvPicPr>
        <p:blipFill rotWithShape="1">
          <a:blip r:embed="rId2">
            <a:extLst>
              <a:ext uri="{28A0092B-C50C-407E-A947-70E740481C1C}">
                <a14:useLocalDpi xmlns:a14="http://schemas.microsoft.com/office/drawing/2010/main" val="0"/>
              </a:ext>
            </a:extLst>
          </a:blip>
          <a:srcRect l="44898"/>
          <a:stretch/>
        </p:blipFill>
        <p:spPr>
          <a:xfrm>
            <a:off x="4945813" y="3429000"/>
            <a:ext cx="3784426" cy="3206250"/>
          </a:xfrm>
          <a:prstGeom prst="rect">
            <a:avLst/>
          </a:prstGeom>
        </p:spPr>
      </p:pic>
    </p:spTree>
    <p:extLst>
      <p:ext uri="{BB962C8B-B14F-4D97-AF65-F5344CB8AC3E}">
        <p14:creationId xmlns:p14="http://schemas.microsoft.com/office/powerpoint/2010/main" val="13858323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AA66A259-307E-4472-9181-577A4548F42E}"/>
              </a:ext>
            </a:extLst>
          </p:cNvPr>
          <p:cNvSpPr>
            <a:spLocks noGrp="1"/>
          </p:cNvSpPr>
          <p:nvPr>
            <p:ph type="body" sz="half" idx="2"/>
          </p:nvPr>
        </p:nvSpPr>
        <p:spPr>
          <a:xfrm>
            <a:off x="3380531" y="412257"/>
            <a:ext cx="605134" cy="547086"/>
          </a:xfrm>
        </p:spPr>
        <p:txBody>
          <a:bodyPr>
            <a:normAutofit fontScale="92500" lnSpcReduction="10000"/>
          </a:bodyPr>
          <a:lstStyle/>
          <a:p>
            <a:r>
              <a:rPr lang="en-US" sz="3600" dirty="0">
                <a:sym typeface="Wingdings" panose="05000000000000000000" pitchFamily="2" charset="2"/>
              </a:rPr>
              <a:t></a:t>
            </a:r>
            <a:endParaRPr lang="en-US" sz="3600" dirty="0"/>
          </a:p>
        </p:txBody>
      </p:sp>
      <p:sp>
        <p:nvSpPr>
          <p:cNvPr id="8" name="Title 1">
            <a:extLst>
              <a:ext uri="{FF2B5EF4-FFF2-40B4-BE49-F238E27FC236}">
                <a16:creationId xmlns:a16="http://schemas.microsoft.com/office/drawing/2014/main" id="{1F439475-10AD-49D9-ACBD-EC74724B33CD}"/>
              </a:ext>
            </a:extLst>
          </p:cNvPr>
          <p:cNvSpPr txBox="1">
            <a:spLocks/>
          </p:cNvSpPr>
          <p:nvPr/>
        </p:nvSpPr>
        <p:spPr>
          <a:xfrm>
            <a:off x="766466" y="457200"/>
            <a:ext cx="2662534" cy="748314"/>
          </a:xfrm>
          <a:prstGeom prst="rect">
            <a:avLst/>
          </a:prstGeom>
          <a:effectLst/>
        </p:spPr>
        <p:txBody>
          <a:bodyPr vert="horz" lIns="91440" tIns="45720" rIns="91440" bIns="45720" rtlCol="0" anchor="b">
            <a:noAutofit/>
          </a:bodyPr>
          <a:lstStyle>
            <a:lvl1pPr algn="ctr" defTabSz="457200" rtl="0" eaLnBrk="1" latinLnBrk="0" hangingPunct="1">
              <a:spcBef>
                <a:spcPct val="0"/>
              </a:spcBef>
              <a:buNone/>
              <a:defRPr sz="2400" b="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2800"/>
              <a:t>The Data, Pt 2</a:t>
            </a:r>
            <a:br>
              <a:rPr lang="en-US" sz="2800"/>
            </a:br>
            <a:r>
              <a:rPr lang="en-US"/>
              <a:t>Sample files</a:t>
            </a:r>
            <a:endParaRPr lang="en-US" sz="2800" dirty="0"/>
          </a:p>
        </p:txBody>
      </p:sp>
      <p:pic>
        <p:nvPicPr>
          <p:cNvPr id="10" name="Picture 9" descr="A screenshot of a computer&#10;&#10;Description automatically generated with medium confidence">
            <a:extLst>
              <a:ext uri="{FF2B5EF4-FFF2-40B4-BE49-F238E27FC236}">
                <a16:creationId xmlns:a16="http://schemas.microsoft.com/office/drawing/2014/main" id="{33E28434-9656-4F66-ADD2-FDFD379A444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8200" y="142308"/>
            <a:ext cx="4343400" cy="2126412"/>
          </a:xfrm>
          <a:prstGeom prst="rect">
            <a:avLst/>
          </a:prstGeom>
        </p:spPr>
      </p:pic>
      <p:pic>
        <p:nvPicPr>
          <p:cNvPr id="12" name="Picture 11" descr="A screenshot of a computer&#10;&#10;Description automatically generated with medium confidence">
            <a:extLst>
              <a:ext uri="{FF2B5EF4-FFF2-40B4-BE49-F238E27FC236}">
                <a16:creationId xmlns:a16="http://schemas.microsoft.com/office/drawing/2014/main" id="{B497C614-2C8A-4430-8D94-E8166862B5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2734" y="1447800"/>
            <a:ext cx="4114800" cy="2673616"/>
          </a:xfrm>
          <a:prstGeom prst="rect">
            <a:avLst/>
          </a:prstGeom>
        </p:spPr>
      </p:pic>
      <p:sp>
        <p:nvSpPr>
          <p:cNvPr id="14" name="TextBox 13">
            <a:extLst>
              <a:ext uri="{FF2B5EF4-FFF2-40B4-BE49-F238E27FC236}">
                <a16:creationId xmlns:a16="http://schemas.microsoft.com/office/drawing/2014/main" id="{FC0F8BB5-1E33-43D3-865C-40C572D86612}"/>
              </a:ext>
            </a:extLst>
          </p:cNvPr>
          <p:cNvSpPr txBox="1"/>
          <p:nvPr/>
        </p:nvSpPr>
        <p:spPr>
          <a:xfrm>
            <a:off x="766466" y="1447800"/>
            <a:ext cx="3043534" cy="3508653"/>
          </a:xfrm>
          <a:prstGeom prst="rect">
            <a:avLst/>
          </a:prstGeom>
          <a:noFill/>
        </p:spPr>
        <p:txBody>
          <a:bodyPr wrap="square" rtlCol="0">
            <a:spAutoFit/>
          </a:bodyPr>
          <a:lstStyle/>
          <a:p>
            <a:pPr marL="285750" indent="-285750">
              <a:spcAft>
                <a:spcPts val="600"/>
              </a:spcAft>
              <a:buFont typeface="Arial" panose="020B0604020202020204" pitchFamily="34" charset="0"/>
              <a:buChar char="•"/>
            </a:pPr>
            <a:r>
              <a:rPr lang="en-US" sz="1600" dirty="0"/>
              <a:t>Split the main big file </a:t>
            </a:r>
            <a:r>
              <a:rPr lang="en-US" sz="1600" dirty="0">
                <a:sym typeface="Wingdings" panose="05000000000000000000" pitchFamily="2" charset="2"/>
              </a:rPr>
              <a:t>  into two groups of smaller files, actual &amp; estimated locations</a:t>
            </a:r>
          </a:p>
          <a:p>
            <a:pPr marL="285750" indent="-285750">
              <a:spcAft>
                <a:spcPts val="600"/>
              </a:spcAft>
              <a:buFont typeface="Arial" panose="020B0604020202020204" pitchFamily="34" charset="0"/>
              <a:buChar char="•"/>
            </a:pPr>
            <a:r>
              <a:rPr lang="en-US" sz="1600" dirty="0">
                <a:sym typeface="Wingdings" panose="05000000000000000000" pitchFamily="2" charset="2"/>
              </a:rPr>
              <a:t>Those groups were then broken down further into separate dataframes for each site.</a:t>
            </a:r>
          </a:p>
          <a:p>
            <a:pPr marL="285750" indent="-285750">
              <a:spcAft>
                <a:spcPts val="600"/>
              </a:spcAft>
              <a:buFont typeface="Arial" panose="020B0604020202020204" pitchFamily="34" charset="0"/>
              <a:buChar char="•"/>
            </a:pPr>
            <a:r>
              <a:rPr lang="en-US" sz="1600" dirty="0">
                <a:sym typeface="Wingdings" panose="05000000000000000000" pitchFamily="2" charset="2"/>
              </a:rPr>
              <a:t>Will be used for within-area predictions</a:t>
            </a:r>
          </a:p>
          <a:p>
            <a:pPr marL="742950" lvl="1" indent="-285750">
              <a:spcAft>
                <a:spcPts val="600"/>
              </a:spcAft>
              <a:buFont typeface="Arial" panose="020B0604020202020204" pitchFamily="34" charset="0"/>
              <a:buChar char="•"/>
            </a:pPr>
            <a:r>
              <a:rPr lang="en-US" sz="1400" dirty="0">
                <a:sym typeface="Wingdings" panose="05000000000000000000" pitchFamily="2" charset="2"/>
              </a:rPr>
              <a:t>Fish can’t really move that much (physically)</a:t>
            </a:r>
          </a:p>
          <a:p>
            <a:pPr>
              <a:spcAft>
                <a:spcPts val="600"/>
              </a:spcAft>
            </a:pPr>
            <a:r>
              <a:rPr lang="en-US" sz="1400" dirty="0">
                <a:solidFill>
                  <a:srgbClr val="9950DC"/>
                </a:solidFill>
                <a:sym typeface="Wingdings" panose="05000000000000000000" pitchFamily="2" charset="2"/>
              </a:rPr>
              <a:t>Used pandas &amp; </a:t>
            </a:r>
            <a:r>
              <a:rPr lang="en-US" sz="1400" dirty="0" err="1">
                <a:solidFill>
                  <a:srgbClr val="9950DC"/>
                </a:solidFill>
                <a:sym typeface="Wingdings" panose="05000000000000000000" pitchFamily="2" charset="2"/>
              </a:rPr>
              <a:t>jupyter</a:t>
            </a:r>
            <a:r>
              <a:rPr lang="en-US" sz="1400" dirty="0">
                <a:solidFill>
                  <a:srgbClr val="9950DC"/>
                </a:solidFill>
                <a:sym typeface="Wingdings" panose="05000000000000000000" pitchFamily="2" charset="2"/>
              </a:rPr>
              <a:t> notebook</a:t>
            </a:r>
            <a:endParaRPr lang="en-US" sz="1400" dirty="0">
              <a:solidFill>
                <a:srgbClr val="9950DC"/>
              </a:solidFill>
            </a:endParaRPr>
          </a:p>
        </p:txBody>
      </p:sp>
      <p:pic>
        <p:nvPicPr>
          <p:cNvPr id="3" name="Picture 2">
            <a:extLst>
              <a:ext uri="{FF2B5EF4-FFF2-40B4-BE49-F238E27FC236}">
                <a16:creationId xmlns:a16="http://schemas.microsoft.com/office/drawing/2014/main" id="{B00A7C26-45AD-EFB0-72D1-F1C04BA8B3D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5918212"/>
            <a:ext cx="9144000" cy="726455"/>
          </a:xfrm>
          <a:prstGeom prst="rect">
            <a:avLst/>
          </a:prstGeom>
        </p:spPr>
      </p:pic>
      <p:pic>
        <p:nvPicPr>
          <p:cNvPr id="6" name="Picture 5" descr="Text&#10;&#10;Description automatically generated">
            <a:extLst>
              <a:ext uri="{FF2B5EF4-FFF2-40B4-BE49-F238E27FC236}">
                <a16:creationId xmlns:a16="http://schemas.microsoft.com/office/drawing/2014/main" id="{76706891-91DC-3429-3494-2E9D5AAC7B47}"/>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581400" y="4695393"/>
            <a:ext cx="5410200" cy="1006692"/>
          </a:xfrm>
          <a:prstGeom prst="rect">
            <a:avLst/>
          </a:prstGeom>
        </p:spPr>
      </p:pic>
      <p:pic>
        <p:nvPicPr>
          <p:cNvPr id="9" name="Picture 8">
            <a:extLst>
              <a:ext uri="{FF2B5EF4-FFF2-40B4-BE49-F238E27FC236}">
                <a16:creationId xmlns:a16="http://schemas.microsoft.com/office/drawing/2014/main" id="{F5DE2B02-7BE0-E7DB-908D-C3FC060D42E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581400" y="4168793"/>
            <a:ext cx="4813300" cy="454289"/>
          </a:xfrm>
          <a:prstGeom prst="rect">
            <a:avLst/>
          </a:prstGeom>
        </p:spPr>
      </p:pic>
    </p:spTree>
    <p:extLst>
      <p:ext uri="{BB962C8B-B14F-4D97-AF65-F5344CB8AC3E}">
        <p14:creationId xmlns:p14="http://schemas.microsoft.com/office/powerpoint/2010/main" val="425471515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D770CAA-609C-4BF1-A39A-AC0482A9BCA7}"/>
              </a:ext>
            </a:extLst>
          </p:cNvPr>
          <p:cNvSpPr>
            <a:spLocks noGrp="1"/>
          </p:cNvSpPr>
          <p:nvPr>
            <p:ph type="title"/>
          </p:nvPr>
        </p:nvSpPr>
        <p:spPr>
          <a:xfrm>
            <a:off x="766465" y="838200"/>
            <a:ext cx="2662534" cy="748314"/>
          </a:xfrm>
        </p:spPr>
        <p:txBody>
          <a:bodyPr>
            <a:noAutofit/>
          </a:bodyPr>
          <a:lstStyle/>
          <a:p>
            <a:r>
              <a:rPr lang="en-US" sz="2800" dirty="0"/>
              <a:t>The Data, Pt 3</a:t>
            </a:r>
            <a:br>
              <a:rPr lang="en-US" sz="2800" dirty="0"/>
            </a:br>
            <a:r>
              <a:rPr lang="en-US" sz="2400" dirty="0"/>
              <a:t>USGS streamflow gauges</a:t>
            </a:r>
            <a:endParaRPr lang="en-US" sz="2800" dirty="0"/>
          </a:p>
        </p:txBody>
      </p:sp>
      <p:sp>
        <p:nvSpPr>
          <p:cNvPr id="5" name="Text Placeholder 4">
            <a:extLst>
              <a:ext uri="{FF2B5EF4-FFF2-40B4-BE49-F238E27FC236}">
                <a16:creationId xmlns:a16="http://schemas.microsoft.com/office/drawing/2014/main" id="{38B85328-D03E-4485-B90D-D4B3201811DB}"/>
              </a:ext>
            </a:extLst>
          </p:cNvPr>
          <p:cNvSpPr>
            <a:spLocks noGrp="1"/>
          </p:cNvSpPr>
          <p:nvPr>
            <p:ph type="body" sz="half" idx="2"/>
          </p:nvPr>
        </p:nvSpPr>
        <p:spPr>
          <a:xfrm>
            <a:off x="3886200" y="609600"/>
            <a:ext cx="4953000" cy="381000"/>
          </a:xfrm>
        </p:spPr>
        <p:txBody>
          <a:bodyPr/>
          <a:lstStyle/>
          <a:p>
            <a:r>
              <a:rPr lang="en-US" dirty="0"/>
              <a:t>https://maps.waterdata.usgs.gov/mapper/index.html</a:t>
            </a:r>
          </a:p>
        </p:txBody>
      </p:sp>
      <p:pic>
        <p:nvPicPr>
          <p:cNvPr id="9" name="Picture 8" descr="A screenshot of a video game&#10;&#10;Description automatically generated with medium confidence">
            <a:extLst>
              <a:ext uri="{FF2B5EF4-FFF2-40B4-BE49-F238E27FC236}">
                <a16:creationId xmlns:a16="http://schemas.microsoft.com/office/drawing/2014/main" id="{2FAB3AC1-E579-43E5-9748-9D6A8CCE23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752600"/>
            <a:ext cx="8229600" cy="4876586"/>
          </a:xfrm>
          <a:prstGeom prst="rect">
            <a:avLst/>
          </a:prstGeom>
        </p:spPr>
      </p:pic>
    </p:spTree>
    <p:extLst>
      <p:ext uri="{BB962C8B-B14F-4D97-AF65-F5344CB8AC3E}">
        <p14:creationId xmlns:p14="http://schemas.microsoft.com/office/powerpoint/2010/main" val="20587116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D770CAA-609C-4BF1-A39A-AC0482A9BCA7}"/>
              </a:ext>
            </a:extLst>
          </p:cNvPr>
          <p:cNvSpPr>
            <a:spLocks noGrp="1"/>
          </p:cNvSpPr>
          <p:nvPr>
            <p:ph type="title"/>
          </p:nvPr>
        </p:nvSpPr>
        <p:spPr>
          <a:xfrm>
            <a:off x="766465" y="838200"/>
            <a:ext cx="2662534" cy="748314"/>
          </a:xfrm>
        </p:spPr>
        <p:txBody>
          <a:bodyPr>
            <a:noAutofit/>
          </a:bodyPr>
          <a:lstStyle/>
          <a:p>
            <a:r>
              <a:rPr lang="en-US" sz="2800" dirty="0"/>
              <a:t>The Data, Pt 3</a:t>
            </a:r>
            <a:br>
              <a:rPr lang="en-US" sz="2800" dirty="0"/>
            </a:br>
            <a:r>
              <a:rPr lang="en-US" sz="2400" dirty="0"/>
              <a:t>USGS streamflow gauges</a:t>
            </a:r>
            <a:endParaRPr lang="en-US" sz="2800" dirty="0"/>
          </a:p>
        </p:txBody>
      </p:sp>
      <p:pic>
        <p:nvPicPr>
          <p:cNvPr id="3" name="Picture 2" descr="Table&#10;&#10;Description automatically generated">
            <a:extLst>
              <a:ext uri="{FF2B5EF4-FFF2-40B4-BE49-F238E27FC236}">
                <a16:creationId xmlns:a16="http://schemas.microsoft.com/office/drawing/2014/main" id="{707184E1-4EB9-481E-AF6F-27C35B4BD1A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3400" y="2133600"/>
            <a:ext cx="8077200" cy="4386006"/>
          </a:xfrm>
          <a:prstGeom prst="rect">
            <a:avLst/>
          </a:prstGeom>
        </p:spPr>
      </p:pic>
      <p:sp>
        <p:nvSpPr>
          <p:cNvPr id="6" name="Text Placeholder 5">
            <a:extLst>
              <a:ext uri="{FF2B5EF4-FFF2-40B4-BE49-F238E27FC236}">
                <a16:creationId xmlns:a16="http://schemas.microsoft.com/office/drawing/2014/main" id="{1436F24A-CC0F-45C5-8D9C-7759E4BE59D5}"/>
              </a:ext>
            </a:extLst>
          </p:cNvPr>
          <p:cNvSpPr>
            <a:spLocks noGrp="1"/>
          </p:cNvSpPr>
          <p:nvPr>
            <p:ph type="body" sz="half" idx="2"/>
          </p:nvPr>
        </p:nvSpPr>
        <p:spPr/>
        <p:txBody>
          <a:bodyPr/>
          <a:lstStyle/>
          <a:p>
            <a:endParaRPr lang="en-US"/>
          </a:p>
        </p:txBody>
      </p:sp>
    </p:spTree>
    <p:extLst>
      <p:ext uri="{BB962C8B-B14F-4D97-AF65-F5344CB8AC3E}">
        <p14:creationId xmlns:p14="http://schemas.microsoft.com/office/powerpoint/2010/main" val="19805061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D770CAA-609C-4BF1-A39A-AC0482A9BCA7}"/>
              </a:ext>
            </a:extLst>
          </p:cNvPr>
          <p:cNvSpPr>
            <a:spLocks noGrp="1"/>
          </p:cNvSpPr>
          <p:nvPr>
            <p:ph type="title"/>
          </p:nvPr>
        </p:nvSpPr>
        <p:spPr>
          <a:xfrm>
            <a:off x="766465" y="838200"/>
            <a:ext cx="2662534" cy="748314"/>
          </a:xfrm>
        </p:spPr>
        <p:txBody>
          <a:bodyPr>
            <a:noAutofit/>
          </a:bodyPr>
          <a:lstStyle/>
          <a:p>
            <a:r>
              <a:rPr lang="en-US" sz="2800" dirty="0"/>
              <a:t>The Data, Pt 3</a:t>
            </a:r>
            <a:br>
              <a:rPr lang="en-US" sz="2800" dirty="0"/>
            </a:br>
            <a:r>
              <a:rPr lang="en-US" sz="2400" dirty="0"/>
              <a:t>USGS streamflow gauges</a:t>
            </a:r>
            <a:endParaRPr lang="en-US" sz="2800" dirty="0"/>
          </a:p>
        </p:txBody>
      </p:sp>
      <p:sp>
        <p:nvSpPr>
          <p:cNvPr id="13" name="Text Placeholder 4">
            <a:extLst>
              <a:ext uri="{FF2B5EF4-FFF2-40B4-BE49-F238E27FC236}">
                <a16:creationId xmlns:a16="http://schemas.microsoft.com/office/drawing/2014/main" id="{04735F6E-21DC-498D-A31B-FB9DED24FF88}"/>
              </a:ext>
            </a:extLst>
          </p:cNvPr>
          <p:cNvSpPr>
            <a:spLocks noGrp="1"/>
          </p:cNvSpPr>
          <p:nvPr>
            <p:ph type="body" sz="half" idx="2"/>
          </p:nvPr>
        </p:nvSpPr>
        <p:spPr>
          <a:xfrm>
            <a:off x="3428999" y="632274"/>
            <a:ext cx="5410201" cy="748314"/>
          </a:xfrm>
        </p:spPr>
        <p:txBody>
          <a:bodyPr>
            <a:normAutofit/>
          </a:bodyPr>
          <a:lstStyle/>
          <a:p>
            <a:pPr algn="l">
              <a:spcBef>
                <a:spcPts val="0"/>
              </a:spcBef>
              <a:spcAft>
                <a:spcPts val="0"/>
              </a:spcAft>
            </a:pPr>
            <a:r>
              <a:rPr lang="en-US" dirty="0"/>
              <a:t>Convert DMS to Decimal degrees: 41°19’19” </a:t>
            </a:r>
            <a:r>
              <a:rPr lang="en-US" dirty="0">
                <a:sym typeface="Wingdings" panose="05000000000000000000" pitchFamily="2" charset="2"/>
              </a:rPr>
              <a:t> 41.32194444</a:t>
            </a:r>
          </a:p>
          <a:p>
            <a:pPr algn="l">
              <a:spcBef>
                <a:spcPts val="0"/>
              </a:spcBef>
              <a:spcAft>
                <a:spcPts val="0"/>
              </a:spcAft>
            </a:pPr>
            <a:r>
              <a:rPr lang="en-US" dirty="0">
                <a:solidFill>
                  <a:srgbClr val="9950DC"/>
                </a:solidFill>
                <a:sym typeface="Wingdings" panose="05000000000000000000" pitchFamily="2" charset="2"/>
              </a:rPr>
              <a:t>OpenRefine &amp; pandas</a:t>
            </a:r>
            <a:endParaRPr lang="en-US" dirty="0">
              <a:solidFill>
                <a:srgbClr val="9950DC"/>
              </a:solidFill>
            </a:endParaRPr>
          </a:p>
          <a:p>
            <a:pPr algn="l">
              <a:spcBef>
                <a:spcPts val="0"/>
              </a:spcBef>
              <a:spcAft>
                <a:spcPts val="0"/>
              </a:spcAft>
            </a:pPr>
            <a:endParaRPr lang="en-US" sz="1000" dirty="0"/>
          </a:p>
        </p:txBody>
      </p:sp>
      <p:pic>
        <p:nvPicPr>
          <p:cNvPr id="4" name="Picture 3" descr="Calendar&#10;&#10;Description automatically generated">
            <a:extLst>
              <a:ext uri="{FF2B5EF4-FFF2-40B4-BE49-F238E27FC236}">
                <a16:creationId xmlns:a16="http://schemas.microsoft.com/office/drawing/2014/main" id="{D8A2B1A1-0B3A-4094-A257-74739519C8B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792440"/>
            <a:ext cx="9144000" cy="2139108"/>
          </a:xfrm>
          <a:prstGeom prst="rect">
            <a:avLst/>
          </a:prstGeom>
        </p:spPr>
      </p:pic>
      <p:sp>
        <p:nvSpPr>
          <p:cNvPr id="5" name="TextBox 4">
            <a:extLst>
              <a:ext uri="{FF2B5EF4-FFF2-40B4-BE49-F238E27FC236}">
                <a16:creationId xmlns:a16="http://schemas.microsoft.com/office/drawing/2014/main" id="{1FB1F6E5-A626-247F-64F2-ED28DF894274}"/>
              </a:ext>
            </a:extLst>
          </p:cNvPr>
          <p:cNvSpPr txBox="1"/>
          <p:nvPr/>
        </p:nvSpPr>
        <p:spPr>
          <a:xfrm>
            <a:off x="1066800" y="4115703"/>
            <a:ext cx="6096000" cy="1754326"/>
          </a:xfrm>
          <a:prstGeom prst="rect">
            <a:avLst/>
          </a:prstGeom>
          <a:noFill/>
        </p:spPr>
        <p:txBody>
          <a:bodyPr wrap="square" rtlCol="0">
            <a:spAutoFit/>
          </a:bodyPr>
          <a:lstStyle/>
          <a:p>
            <a:pPr marL="342900" indent="-342900">
              <a:buFont typeface="+mj-lt"/>
              <a:buAutoNum type="arabicPeriod"/>
            </a:pPr>
            <a:r>
              <a:rPr lang="en-US" dirty="0"/>
              <a:t>Remove special characters via transform</a:t>
            </a:r>
          </a:p>
          <a:p>
            <a:r>
              <a:rPr lang="en-US" dirty="0"/>
              <a:t>		</a:t>
            </a:r>
            <a:r>
              <a:rPr lang="en-US" dirty="0" err="1"/>
              <a:t>value.replace</a:t>
            </a:r>
            <a:r>
              <a:rPr lang="en-US" dirty="0"/>
              <a:t>(/[^\u0020-\u007F]/,"")</a:t>
            </a:r>
          </a:p>
          <a:p>
            <a:r>
              <a:rPr lang="en-US" dirty="0"/>
              <a:t>		</a:t>
            </a:r>
            <a:r>
              <a:rPr lang="en-US" dirty="0" err="1"/>
              <a:t>value.replace</a:t>
            </a:r>
            <a:r>
              <a:rPr lang="en-US" dirty="0"/>
              <a:t>("'", "")</a:t>
            </a:r>
          </a:p>
          <a:p>
            <a:r>
              <a:rPr lang="en-US" dirty="0"/>
              <a:t>		</a:t>
            </a:r>
            <a:r>
              <a:rPr lang="en-US" dirty="0" err="1"/>
              <a:t>value.replace</a:t>
            </a:r>
            <a:r>
              <a:rPr lang="en-US" dirty="0"/>
              <a:t>('"', "")</a:t>
            </a:r>
          </a:p>
          <a:p>
            <a:r>
              <a:rPr lang="en-US" dirty="0"/>
              <a:t>2.   Split columns according to field lengths (2,2,2) &amp; (3,2,2)</a:t>
            </a:r>
          </a:p>
          <a:p>
            <a:r>
              <a:rPr lang="en-US" dirty="0"/>
              <a:t>3.   Export to csv, then to pandas</a:t>
            </a:r>
          </a:p>
        </p:txBody>
      </p:sp>
    </p:spTree>
    <p:extLst>
      <p:ext uri="{BB962C8B-B14F-4D97-AF65-F5344CB8AC3E}">
        <p14:creationId xmlns:p14="http://schemas.microsoft.com/office/powerpoint/2010/main" val="35885656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D770CAA-609C-4BF1-A39A-AC0482A9BCA7}"/>
              </a:ext>
            </a:extLst>
          </p:cNvPr>
          <p:cNvSpPr>
            <a:spLocks noGrp="1"/>
          </p:cNvSpPr>
          <p:nvPr>
            <p:ph type="title"/>
          </p:nvPr>
        </p:nvSpPr>
        <p:spPr>
          <a:xfrm>
            <a:off x="766465" y="838200"/>
            <a:ext cx="2662534" cy="748314"/>
          </a:xfrm>
        </p:spPr>
        <p:txBody>
          <a:bodyPr>
            <a:noAutofit/>
          </a:bodyPr>
          <a:lstStyle/>
          <a:p>
            <a:r>
              <a:rPr lang="en-US" sz="2800" dirty="0"/>
              <a:t>The Data, Pt 3</a:t>
            </a:r>
            <a:br>
              <a:rPr lang="en-US" sz="2800" dirty="0"/>
            </a:br>
            <a:r>
              <a:rPr lang="en-US" sz="2400" dirty="0"/>
              <a:t>USGS streamflow gauges</a:t>
            </a:r>
            <a:endParaRPr lang="en-US" sz="2800" dirty="0"/>
          </a:p>
        </p:txBody>
      </p:sp>
      <p:sp>
        <p:nvSpPr>
          <p:cNvPr id="13" name="Text Placeholder 4">
            <a:extLst>
              <a:ext uri="{FF2B5EF4-FFF2-40B4-BE49-F238E27FC236}">
                <a16:creationId xmlns:a16="http://schemas.microsoft.com/office/drawing/2014/main" id="{04735F6E-21DC-498D-A31B-FB9DED24FF88}"/>
              </a:ext>
            </a:extLst>
          </p:cNvPr>
          <p:cNvSpPr>
            <a:spLocks noGrp="1"/>
          </p:cNvSpPr>
          <p:nvPr>
            <p:ph type="body" sz="half" idx="2"/>
          </p:nvPr>
        </p:nvSpPr>
        <p:spPr>
          <a:xfrm>
            <a:off x="3428999" y="632274"/>
            <a:ext cx="5410201" cy="748314"/>
          </a:xfrm>
        </p:spPr>
        <p:txBody>
          <a:bodyPr>
            <a:normAutofit/>
          </a:bodyPr>
          <a:lstStyle/>
          <a:p>
            <a:pPr algn="l">
              <a:spcBef>
                <a:spcPts val="0"/>
              </a:spcBef>
              <a:spcAft>
                <a:spcPts val="0"/>
              </a:spcAft>
            </a:pPr>
            <a:r>
              <a:rPr lang="en-US" dirty="0"/>
              <a:t>Convert DMS to Decimal degrees: 41°19’19” </a:t>
            </a:r>
            <a:r>
              <a:rPr lang="en-US" dirty="0">
                <a:sym typeface="Wingdings" panose="05000000000000000000" pitchFamily="2" charset="2"/>
              </a:rPr>
              <a:t> 41.32194444</a:t>
            </a:r>
          </a:p>
          <a:p>
            <a:pPr algn="l">
              <a:spcBef>
                <a:spcPts val="0"/>
              </a:spcBef>
              <a:spcAft>
                <a:spcPts val="0"/>
              </a:spcAft>
            </a:pPr>
            <a:r>
              <a:rPr lang="en-US" dirty="0">
                <a:solidFill>
                  <a:srgbClr val="9950DC"/>
                </a:solidFill>
                <a:sym typeface="Wingdings" panose="05000000000000000000" pitchFamily="2" charset="2"/>
              </a:rPr>
              <a:t>OpenRefine &amp; pandas</a:t>
            </a:r>
            <a:endParaRPr lang="en-US" dirty="0">
              <a:solidFill>
                <a:srgbClr val="9950DC"/>
              </a:solidFill>
            </a:endParaRPr>
          </a:p>
          <a:p>
            <a:pPr algn="l">
              <a:spcBef>
                <a:spcPts val="0"/>
              </a:spcBef>
              <a:spcAft>
                <a:spcPts val="0"/>
              </a:spcAft>
            </a:pPr>
            <a:endParaRPr lang="en-US" sz="1000" dirty="0"/>
          </a:p>
        </p:txBody>
      </p:sp>
      <p:pic>
        <p:nvPicPr>
          <p:cNvPr id="19" name="Picture 18">
            <a:extLst>
              <a:ext uri="{FF2B5EF4-FFF2-40B4-BE49-F238E27FC236}">
                <a16:creationId xmlns:a16="http://schemas.microsoft.com/office/drawing/2014/main" id="{30FCB0FD-2DCD-474E-B9A5-EAE9788D01E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4694" y="3643478"/>
            <a:ext cx="7924800" cy="523875"/>
          </a:xfrm>
          <a:prstGeom prst="rect">
            <a:avLst/>
          </a:prstGeom>
        </p:spPr>
      </p:pic>
      <p:pic>
        <p:nvPicPr>
          <p:cNvPr id="21" name="Picture 20">
            <a:extLst>
              <a:ext uri="{FF2B5EF4-FFF2-40B4-BE49-F238E27FC236}">
                <a16:creationId xmlns:a16="http://schemas.microsoft.com/office/drawing/2014/main" id="{11D25419-1DC2-4112-9C09-77F01ACB4F3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694" y="2189321"/>
            <a:ext cx="4600575" cy="209550"/>
          </a:xfrm>
          <a:prstGeom prst="rect">
            <a:avLst/>
          </a:prstGeom>
        </p:spPr>
      </p:pic>
      <p:sp>
        <p:nvSpPr>
          <p:cNvPr id="24" name="TextBox 23">
            <a:extLst>
              <a:ext uri="{FF2B5EF4-FFF2-40B4-BE49-F238E27FC236}">
                <a16:creationId xmlns:a16="http://schemas.microsoft.com/office/drawing/2014/main" id="{C3A99F35-F077-47AC-959A-7810880E555C}"/>
              </a:ext>
            </a:extLst>
          </p:cNvPr>
          <p:cNvSpPr txBox="1"/>
          <p:nvPr/>
        </p:nvSpPr>
        <p:spPr>
          <a:xfrm>
            <a:off x="1630816" y="1792440"/>
            <a:ext cx="6881813" cy="2985433"/>
          </a:xfrm>
          <a:prstGeom prst="rect">
            <a:avLst/>
          </a:prstGeom>
          <a:noFill/>
        </p:spPr>
        <p:txBody>
          <a:bodyPr wrap="square" rtlCol="0">
            <a:spAutoFit/>
          </a:bodyPr>
          <a:lstStyle/>
          <a:p>
            <a:pPr marL="342900" indent="-342900">
              <a:buFont typeface="+mj-lt"/>
              <a:buAutoNum type="arabicPeriod"/>
            </a:pPr>
            <a:r>
              <a:rPr lang="en-US" dirty="0"/>
              <a:t>read-in the csv file</a:t>
            </a:r>
          </a:p>
          <a:p>
            <a:pPr marL="342900" indent="-342900">
              <a:buFont typeface="+mj-lt"/>
              <a:buAutoNum type="arabicPeriod"/>
            </a:pPr>
            <a:endParaRPr lang="en-US" sz="1200" dirty="0"/>
          </a:p>
          <a:p>
            <a:pPr marL="342900" indent="-342900">
              <a:buFont typeface="+mj-lt"/>
              <a:buAutoNum type="arabicPeriod"/>
            </a:pPr>
            <a:endParaRPr lang="en-US" sz="1200" dirty="0"/>
          </a:p>
          <a:p>
            <a:pPr marL="342900" indent="-342900">
              <a:buFont typeface="+mj-lt"/>
              <a:buAutoNum type="arabicPeriod"/>
            </a:pPr>
            <a:r>
              <a:rPr lang="en-US" dirty="0"/>
              <a:t>make a new column (latitude) whose values are a combination of the others</a:t>
            </a:r>
          </a:p>
          <a:p>
            <a:r>
              <a:rPr lang="en-US" sz="2000" dirty="0"/>
              <a:t>	41 + (19/60) + (19/3600)</a:t>
            </a:r>
          </a:p>
          <a:p>
            <a:r>
              <a:rPr lang="en-US" dirty="0"/>
              <a:t>	Repeat for longitude</a:t>
            </a:r>
          </a:p>
          <a:p>
            <a:endParaRPr lang="en-US" dirty="0"/>
          </a:p>
          <a:p>
            <a:endParaRPr lang="en-US" dirty="0"/>
          </a:p>
          <a:p>
            <a:endParaRPr lang="en-US" dirty="0"/>
          </a:p>
          <a:p>
            <a:r>
              <a:rPr lang="en-US" dirty="0"/>
              <a:t>3.     Drop the unnecessary extra columns</a:t>
            </a:r>
          </a:p>
        </p:txBody>
      </p:sp>
      <p:pic>
        <p:nvPicPr>
          <p:cNvPr id="26" name="Picture 25">
            <a:extLst>
              <a:ext uri="{FF2B5EF4-FFF2-40B4-BE49-F238E27FC236}">
                <a16:creationId xmlns:a16="http://schemas.microsoft.com/office/drawing/2014/main" id="{F1A546C1-230F-496C-9814-A95702AB0D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657" y="4896200"/>
            <a:ext cx="9144000" cy="325796"/>
          </a:xfrm>
          <a:prstGeom prst="rect">
            <a:avLst/>
          </a:prstGeom>
        </p:spPr>
      </p:pic>
    </p:spTree>
    <p:extLst>
      <p:ext uri="{BB962C8B-B14F-4D97-AF65-F5344CB8AC3E}">
        <p14:creationId xmlns:p14="http://schemas.microsoft.com/office/powerpoint/2010/main" val="12264757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D770CAA-609C-4BF1-A39A-AC0482A9BCA7}"/>
              </a:ext>
            </a:extLst>
          </p:cNvPr>
          <p:cNvSpPr>
            <a:spLocks noGrp="1"/>
          </p:cNvSpPr>
          <p:nvPr>
            <p:ph type="title"/>
          </p:nvPr>
        </p:nvSpPr>
        <p:spPr>
          <a:xfrm>
            <a:off x="766465" y="838200"/>
            <a:ext cx="2662534" cy="748314"/>
          </a:xfrm>
        </p:spPr>
        <p:txBody>
          <a:bodyPr>
            <a:noAutofit/>
          </a:bodyPr>
          <a:lstStyle/>
          <a:p>
            <a:r>
              <a:rPr lang="en-US" sz="2800" dirty="0"/>
              <a:t>The Data, Pt 3</a:t>
            </a:r>
            <a:br>
              <a:rPr lang="en-US" sz="2800" dirty="0"/>
            </a:br>
            <a:r>
              <a:rPr lang="en-US" sz="2400" dirty="0"/>
              <a:t>USGS streamflow gauges</a:t>
            </a:r>
            <a:endParaRPr lang="en-US" sz="2800" dirty="0"/>
          </a:p>
        </p:txBody>
      </p:sp>
      <p:sp>
        <p:nvSpPr>
          <p:cNvPr id="13" name="Text Placeholder 4">
            <a:extLst>
              <a:ext uri="{FF2B5EF4-FFF2-40B4-BE49-F238E27FC236}">
                <a16:creationId xmlns:a16="http://schemas.microsoft.com/office/drawing/2014/main" id="{04735F6E-21DC-498D-A31B-FB9DED24FF88}"/>
              </a:ext>
            </a:extLst>
          </p:cNvPr>
          <p:cNvSpPr>
            <a:spLocks noGrp="1"/>
          </p:cNvSpPr>
          <p:nvPr>
            <p:ph type="body" sz="half" idx="2"/>
          </p:nvPr>
        </p:nvSpPr>
        <p:spPr>
          <a:xfrm>
            <a:off x="3886200" y="185994"/>
            <a:ext cx="4953000" cy="1795206"/>
          </a:xfrm>
        </p:spPr>
        <p:txBody>
          <a:bodyPr>
            <a:normAutofit/>
          </a:bodyPr>
          <a:lstStyle/>
          <a:p>
            <a:pPr algn="l">
              <a:spcBef>
                <a:spcPts val="0"/>
              </a:spcBef>
              <a:spcAft>
                <a:spcPts val="0"/>
              </a:spcAft>
            </a:pPr>
            <a:r>
              <a:rPr lang="en-US" dirty="0"/>
              <a:t>Used OpenRefine to:</a:t>
            </a:r>
          </a:p>
          <a:p>
            <a:pPr algn="l">
              <a:spcBef>
                <a:spcPts val="0"/>
              </a:spcBef>
              <a:spcAft>
                <a:spcPts val="0"/>
              </a:spcAft>
            </a:pPr>
            <a:endParaRPr lang="en-US" dirty="0"/>
          </a:p>
          <a:p>
            <a:pPr marL="285750" indent="-285750" algn="l">
              <a:spcBef>
                <a:spcPts val="0"/>
              </a:spcBef>
              <a:spcAft>
                <a:spcPts val="0"/>
              </a:spcAft>
              <a:buFont typeface="Arial" panose="020B0604020202020204" pitchFamily="34" charset="0"/>
              <a:buChar char="•"/>
            </a:pPr>
            <a:r>
              <a:rPr lang="en-US" sz="1400" dirty="0"/>
              <a:t>Remove “special characters” that python doesn’t like </a:t>
            </a:r>
          </a:p>
          <a:p>
            <a:pPr marL="285750" indent="-285750" algn="l">
              <a:spcBef>
                <a:spcPts val="0"/>
              </a:spcBef>
              <a:spcAft>
                <a:spcPts val="0"/>
              </a:spcAft>
              <a:buFont typeface="Arial" panose="020B0604020202020204" pitchFamily="34" charset="0"/>
              <a:buChar char="•"/>
            </a:pPr>
            <a:r>
              <a:rPr lang="en-US" sz="1400" dirty="0"/>
              <a:t>Standardize the date, elevation and hydrological unit</a:t>
            </a:r>
          </a:p>
          <a:p>
            <a:pPr marL="285750" indent="-285750" algn="l">
              <a:spcBef>
                <a:spcPts val="0"/>
              </a:spcBef>
              <a:spcAft>
                <a:spcPts val="0"/>
              </a:spcAft>
              <a:buFont typeface="Arial" panose="020B0604020202020204" pitchFamily="34" charset="0"/>
              <a:buChar char="•"/>
            </a:pPr>
            <a:r>
              <a:rPr lang="en-US" sz="1400" dirty="0"/>
              <a:t>Change site_number cell format </a:t>
            </a:r>
          </a:p>
          <a:p>
            <a:pPr marL="742950" lvl="1" indent="-285750">
              <a:spcBef>
                <a:spcPts val="0"/>
              </a:spcBef>
              <a:spcAft>
                <a:spcPts val="0"/>
              </a:spcAft>
              <a:buFont typeface="Arial" panose="020B0604020202020204" pitchFamily="34" charset="0"/>
              <a:buChar char="•"/>
            </a:pPr>
            <a:r>
              <a:rPr lang="en-US" sz="1000" dirty="0"/>
              <a:t>(Excel likes to turn a long string of exact numbers to an exponential and therefore </a:t>
            </a:r>
            <a:r>
              <a:rPr lang="en-US" sz="1000" b="1" dirty="0"/>
              <a:t>remove</a:t>
            </a:r>
            <a:r>
              <a:rPr lang="en-US" sz="1000" dirty="0"/>
              <a:t> precise values)</a:t>
            </a:r>
          </a:p>
        </p:txBody>
      </p:sp>
      <p:pic>
        <p:nvPicPr>
          <p:cNvPr id="3" name="Picture 2" descr="Table, Excel&#10;&#10;Description automatically generated">
            <a:extLst>
              <a:ext uri="{FF2B5EF4-FFF2-40B4-BE49-F238E27FC236}">
                <a16:creationId xmlns:a16="http://schemas.microsoft.com/office/drawing/2014/main" id="{F37528D9-4A88-4B3D-8D6D-EA596D74713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38200" y="1905000"/>
            <a:ext cx="7620000" cy="4562423"/>
          </a:xfrm>
          <a:prstGeom prst="rect">
            <a:avLst/>
          </a:prstGeom>
        </p:spPr>
      </p:pic>
    </p:spTree>
    <p:extLst>
      <p:ext uri="{BB962C8B-B14F-4D97-AF65-F5344CB8AC3E}">
        <p14:creationId xmlns:p14="http://schemas.microsoft.com/office/powerpoint/2010/main" val="8218302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D770CAA-609C-4BF1-A39A-AC0482A9BCA7}"/>
              </a:ext>
            </a:extLst>
          </p:cNvPr>
          <p:cNvSpPr>
            <a:spLocks noGrp="1"/>
          </p:cNvSpPr>
          <p:nvPr>
            <p:ph type="title"/>
          </p:nvPr>
        </p:nvSpPr>
        <p:spPr>
          <a:xfrm>
            <a:off x="766465" y="838200"/>
            <a:ext cx="2662534" cy="748314"/>
          </a:xfrm>
        </p:spPr>
        <p:txBody>
          <a:bodyPr>
            <a:noAutofit/>
          </a:bodyPr>
          <a:lstStyle/>
          <a:p>
            <a:r>
              <a:rPr lang="en-US" sz="2800" dirty="0"/>
              <a:t>The Data, Pt 3</a:t>
            </a:r>
            <a:br>
              <a:rPr lang="en-US" sz="2800" dirty="0"/>
            </a:br>
            <a:r>
              <a:rPr lang="en-US" sz="2000" dirty="0" err="1"/>
              <a:t>Rstudio</a:t>
            </a:r>
            <a:r>
              <a:rPr lang="en-US" sz="2000" dirty="0"/>
              <a:t>: </a:t>
            </a:r>
            <a:r>
              <a:rPr lang="en-US" sz="2000" dirty="0" err="1"/>
              <a:t>dataRetrieval</a:t>
            </a:r>
            <a:endParaRPr lang="en-US" sz="2800" dirty="0"/>
          </a:p>
        </p:txBody>
      </p:sp>
      <p:sp>
        <p:nvSpPr>
          <p:cNvPr id="3" name="Text Placeholder 2">
            <a:extLst>
              <a:ext uri="{FF2B5EF4-FFF2-40B4-BE49-F238E27FC236}">
                <a16:creationId xmlns:a16="http://schemas.microsoft.com/office/drawing/2014/main" id="{37BFE43E-D8DC-FFD4-230A-B3883124CFD1}"/>
              </a:ext>
            </a:extLst>
          </p:cNvPr>
          <p:cNvSpPr>
            <a:spLocks noGrp="1"/>
          </p:cNvSpPr>
          <p:nvPr>
            <p:ph type="body" sz="half" idx="2"/>
          </p:nvPr>
        </p:nvSpPr>
        <p:spPr>
          <a:xfrm>
            <a:off x="461665" y="1600162"/>
            <a:ext cx="4110335" cy="1752600"/>
          </a:xfrm>
        </p:spPr>
        <p:txBody>
          <a:bodyPr>
            <a:normAutofit/>
          </a:bodyPr>
          <a:lstStyle/>
          <a:p>
            <a:pPr algn="l"/>
            <a:r>
              <a:rPr lang="en-US" sz="1200" dirty="0" err="1"/>
              <a:t>install.packages</a:t>
            </a:r>
            <a:r>
              <a:rPr lang="en-US" sz="1200" dirty="0"/>
              <a:t>("</a:t>
            </a:r>
            <a:r>
              <a:rPr lang="en-US" sz="1200" dirty="0" err="1"/>
              <a:t>dataRetrieval</a:t>
            </a:r>
            <a:r>
              <a:rPr lang="en-US" sz="1200" dirty="0"/>
              <a:t>")</a:t>
            </a:r>
          </a:p>
          <a:p>
            <a:pPr algn="l"/>
            <a:r>
              <a:rPr lang="en-US" sz="1200" dirty="0"/>
              <a:t>library(</a:t>
            </a:r>
            <a:r>
              <a:rPr lang="en-US" sz="1200" dirty="0" err="1"/>
              <a:t>dataRetrieval</a:t>
            </a:r>
            <a:r>
              <a:rPr lang="en-US" sz="1200" dirty="0"/>
              <a:t>)</a:t>
            </a:r>
          </a:p>
          <a:p>
            <a:pPr algn="l"/>
            <a:r>
              <a:rPr lang="en-US" sz="1200" dirty="0"/>
              <a:t>vignette("</a:t>
            </a:r>
            <a:r>
              <a:rPr lang="en-US" sz="1200" dirty="0" err="1"/>
              <a:t>dataRetrieval</a:t>
            </a:r>
            <a:r>
              <a:rPr lang="en-US" sz="1200" dirty="0"/>
              <a:t>", package = "</a:t>
            </a:r>
            <a:r>
              <a:rPr lang="en-US" sz="1200" dirty="0" err="1"/>
              <a:t>dataRetrieval</a:t>
            </a:r>
            <a:r>
              <a:rPr lang="en-US" sz="1200" dirty="0"/>
              <a:t>")</a:t>
            </a:r>
          </a:p>
          <a:p>
            <a:pPr algn="l"/>
            <a:r>
              <a:rPr lang="en-US" sz="1200" dirty="0" err="1"/>
              <a:t>pcode</a:t>
            </a:r>
            <a:r>
              <a:rPr lang="en-US" sz="1200" dirty="0"/>
              <a:t> &lt;- </a:t>
            </a:r>
            <a:r>
              <a:rPr lang="en-US" sz="1200" dirty="0" err="1"/>
              <a:t>readNWISpCode</a:t>
            </a:r>
            <a:r>
              <a:rPr lang="en-US" sz="1200" dirty="0"/>
              <a:t>("all")</a:t>
            </a:r>
          </a:p>
          <a:p>
            <a:pPr algn="l"/>
            <a:r>
              <a:rPr lang="en-US" sz="1200" dirty="0"/>
              <a:t>?</a:t>
            </a:r>
            <a:r>
              <a:rPr lang="en-US" sz="1200" dirty="0" err="1"/>
              <a:t>readNWISuv</a:t>
            </a:r>
            <a:endParaRPr lang="en-US" sz="1200" dirty="0"/>
          </a:p>
        </p:txBody>
      </p:sp>
      <p:sp>
        <p:nvSpPr>
          <p:cNvPr id="4" name="TextBox 3">
            <a:extLst>
              <a:ext uri="{FF2B5EF4-FFF2-40B4-BE49-F238E27FC236}">
                <a16:creationId xmlns:a16="http://schemas.microsoft.com/office/drawing/2014/main" id="{73B72032-5D25-6B19-2BAF-3DE631E27DD6}"/>
              </a:ext>
            </a:extLst>
          </p:cNvPr>
          <p:cNvSpPr txBox="1"/>
          <p:nvPr/>
        </p:nvSpPr>
        <p:spPr>
          <a:xfrm>
            <a:off x="461665" y="3429000"/>
            <a:ext cx="4876800" cy="3046988"/>
          </a:xfrm>
          <a:prstGeom prst="rect">
            <a:avLst/>
          </a:prstGeom>
          <a:noFill/>
        </p:spPr>
        <p:txBody>
          <a:bodyPr wrap="square" rtlCol="0">
            <a:spAutoFit/>
          </a:bodyPr>
          <a:lstStyle/>
          <a:p>
            <a:r>
              <a:rPr lang="en-US" sz="1200" dirty="0" err="1"/>
              <a:t>siteNo</a:t>
            </a:r>
            <a:r>
              <a:rPr lang="en-US" sz="1200" dirty="0"/>
              <a:t> &lt;- "412044119121701"</a:t>
            </a:r>
          </a:p>
          <a:p>
            <a:r>
              <a:rPr lang="en-US" sz="1200" dirty="0" err="1"/>
              <a:t>pCode</a:t>
            </a:r>
            <a:r>
              <a:rPr lang="en-US" sz="1200" dirty="0"/>
              <a:t> &lt;- "00010"</a:t>
            </a:r>
          </a:p>
          <a:p>
            <a:r>
              <a:rPr lang="en-US" sz="1200" dirty="0" err="1"/>
              <a:t>start.date</a:t>
            </a:r>
            <a:r>
              <a:rPr lang="en-US" sz="1200" dirty="0"/>
              <a:t> &lt;- "2020-10-06"</a:t>
            </a:r>
          </a:p>
          <a:p>
            <a:r>
              <a:rPr lang="en-US" sz="1200" dirty="0" err="1"/>
              <a:t>end.date</a:t>
            </a:r>
            <a:r>
              <a:rPr lang="en-US" sz="1200" dirty="0"/>
              <a:t> &lt;- "2021-10-05"</a:t>
            </a:r>
          </a:p>
          <a:p>
            <a:r>
              <a:rPr lang="en-US" sz="1200" dirty="0"/>
              <a:t>DDSWTEMP_12 &lt;- </a:t>
            </a:r>
            <a:r>
              <a:rPr lang="en-US" sz="1200" dirty="0" err="1"/>
              <a:t>readNWISuv</a:t>
            </a:r>
            <a:r>
              <a:rPr lang="en-US" sz="1200" dirty="0"/>
              <a:t>(</a:t>
            </a:r>
            <a:r>
              <a:rPr lang="en-US" sz="1200" dirty="0" err="1"/>
              <a:t>siteNumbers</a:t>
            </a:r>
            <a:r>
              <a:rPr lang="en-US" sz="1200" dirty="0"/>
              <a:t> = </a:t>
            </a:r>
            <a:r>
              <a:rPr lang="en-US" sz="1200" dirty="0" err="1"/>
              <a:t>siteNo</a:t>
            </a:r>
            <a:r>
              <a:rPr lang="en-US" sz="1200" dirty="0"/>
              <a:t>,</a:t>
            </a:r>
          </a:p>
          <a:p>
            <a:r>
              <a:rPr lang="en-US" sz="1200" dirty="0"/>
              <a:t>                          </a:t>
            </a:r>
            <a:r>
              <a:rPr lang="en-US" sz="1200" dirty="0" err="1"/>
              <a:t>parameterCd</a:t>
            </a:r>
            <a:r>
              <a:rPr lang="en-US" sz="1200" dirty="0"/>
              <a:t> = </a:t>
            </a:r>
            <a:r>
              <a:rPr lang="en-US" sz="1200" dirty="0" err="1"/>
              <a:t>pCode</a:t>
            </a:r>
            <a:r>
              <a:rPr lang="en-US" sz="1200" dirty="0"/>
              <a:t>,</a:t>
            </a:r>
          </a:p>
          <a:p>
            <a:r>
              <a:rPr lang="en-US" sz="1200" dirty="0"/>
              <a:t>                          </a:t>
            </a:r>
            <a:r>
              <a:rPr lang="en-US" sz="1200" dirty="0" err="1"/>
              <a:t>startDate</a:t>
            </a:r>
            <a:r>
              <a:rPr lang="en-US" sz="1200" dirty="0"/>
              <a:t> = </a:t>
            </a:r>
            <a:r>
              <a:rPr lang="en-US" sz="1200" dirty="0" err="1"/>
              <a:t>start.date</a:t>
            </a:r>
            <a:r>
              <a:rPr lang="en-US" sz="1200" dirty="0"/>
              <a:t>,</a:t>
            </a:r>
          </a:p>
          <a:p>
            <a:r>
              <a:rPr lang="en-US" sz="1200" dirty="0"/>
              <a:t>                          </a:t>
            </a:r>
            <a:r>
              <a:rPr lang="en-US" sz="1200" dirty="0" err="1"/>
              <a:t>endDate</a:t>
            </a:r>
            <a:r>
              <a:rPr lang="en-US" sz="1200" dirty="0"/>
              <a:t> = </a:t>
            </a:r>
            <a:r>
              <a:rPr lang="en-US" sz="1200" dirty="0" err="1"/>
              <a:t>end.date</a:t>
            </a:r>
            <a:r>
              <a:rPr lang="en-US" sz="1200" dirty="0"/>
              <a:t>)</a:t>
            </a:r>
          </a:p>
          <a:p>
            <a:r>
              <a:rPr lang="en-US" sz="1200" dirty="0"/>
              <a:t>DDSWTEMP_12 &lt;- </a:t>
            </a:r>
            <a:r>
              <a:rPr lang="en-US" sz="1200" dirty="0" err="1"/>
              <a:t>renameNWISColumns</a:t>
            </a:r>
            <a:r>
              <a:rPr lang="en-US" sz="1200" dirty="0"/>
              <a:t>(DDSWTEMP_12)</a:t>
            </a:r>
          </a:p>
          <a:p>
            <a:r>
              <a:rPr lang="en-US" sz="1200" dirty="0"/>
              <a:t>names(DDSWTEMP_12)</a:t>
            </a:r>
          </a:p>
          <a:p>
            <a:r>
              <a:rPr lang="en-US" sz="1200" dirty="0"/>
              <a:t>View(DDSWTEMP_12)</a:t>
            </a:r>
          </a:p>
          <a:p>
            <a:endParaRPr lang="en-US" sz="1200" dirty="0"/>
          </a:p>
          <a:p>
            <a:r>
              <a:rPr lang="en-US" sz="1200" dirty="0"/>
              <a:t>	</a:t>
            </a:r>
            <a:r>
              <a:rPr lang="en-US" sz="1200" dirty="0" err="1"/>
              <a:t>ts</a:t>
            </a:r>
            <a:r>
              <a:rPr lang="en-US" sz="1200" dirty="0"/>
              <a:t> &lt;- </a:t>
            </a:r>
            <a:r>
              <a:rPr lang="en-US" sz="1200" dirty="0" err="1"/>
              <a:t>ggplot</a:t>
            </a:r>
            <a:r>
              <a:rPr lang="en-US" sz="1200" dirty="0"/>
              <a:t>(data = DDSWTEMP_12,</a:t>
            </a:r>
          </a:p>
          <a:p>
            <a:r>
              <a:rPr lang="en-US" sz="1200" dirty="0"/>
              <a:t>            		 </a:t>
            </a:r>
            <a:r>
              <a:rPr lang="en-US" sz="1200" dirty="0" err="1"/>
              <a:t>aes</a:t>
            </a:r>
            <a:r>
              <a:rPr lang="en-US" sz="1200" dirty="0"/>
              <a:t>(</a:t>
            </a:r>
            <a:r>
              <a:rPr lang="en-US" sz="1200" dirty="0" err="1"/>
              <a:t>dateTime</a:t>
            </a:r>
            <a:r>
              <a:rPr lang="en-US" sz="1200" dirty="0"/>
              <a:t>, </a:t>
            </a:r>
            <a:r>
              <a:rPr lang="en-US" sz="1200" dirty="0" err="1"/>
              <a:t>tz_cd</a:t>
            </a:r>
            <a:r>
              <a:rPr lang="en-US" sz="1200" dirty="0"/>
              <a:t>)) +</a:t>
            </a:r>
          </a:p>
          <a:p>
            <a:r>
              <a:rPr lang="en-US" sz="1200" dirty="0"/>
              <a:t>		  </a:t>
            </a:r>
            <a:r>
              <a:rPr lang="en-US" sz="1200" dirty="0" err="1"/>
              <a:t>geom_line</a:t>
            </a:r>
            <a:r>
              <a:rPr lang="en-US" sz="1200" dirty="0"/>
              <a:t>()</a:t>
            </a:r>
          </a:p>
          <a:p>
            <a:r>
              <a:rPr lang="en-US" sz="1200" dirty="0"/>
              <a:t>	</a:t>
            </a:r>
            <a:r>
              <a:rPr lang="en-US" sz="1200" dirty="0" err="1"/>
              <a:t>ts</a:t>
            </a:r>
            <a:endParaRPr lang="en-US" sz="1200" dirty="0"/>
          </a:p>
        </p:txBody>
      </p:sp>
      <p:pic>
        <p:nvPicPr>
          <p:cNvPr id="7" name="Picture 6" descr="Chart&#10;&#10;Description automatically generated">
            <a:extLst>
              <a:ext uri="{FF2B5EF4-FFF2-40B4-BE49-F238E27FC236}">
                <a16:creationId xmlns:a16="http://schemas.microsoft.com/office/drawing/2014/main" id="{C231B142-4053-2D04-13FC-397DDD4636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0" y="0"/>
            <a:ext cx="4572000" cy="4953000"/>
          </a:xfrm>
          <a:prstGeom prst="rect">
            <a:avLst/>
          </a:prstGeom>
        </p:spPr>
      </p:pic>
    </p:spTree>
    <p:extLst>
      <p:ext uri="{BB962C8B-B14F-4D97-AF65-F5344CB8AC3E}">
        <p14:creationId xmlns:p14="http://schemas.microsoft.com/office/powerpoint/2010/main" val="35060950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A person wearing sunglasses&#10;&#10;Description automatically generated with medium confidence">
            <a:extLst>
              <a:ext uri="{FF2B5EF4-FFF2-40B4-BE49-F238E27FC236}">
                <a16:creationId xmlns:a16="http://schemas.microsoft.com/office/drawing/2014/main" id="{C24394C0-FC87-BF9D-20F8-A06363FDF0D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43100" y="781050"/>
            <a:ext cx="5257800" cy="5295900"/>
          </a:xfrm>
          <a:prstGeom prst="rect">
            <a:avLst/>
          </a:prstGeom>
        </p:spPr>
      </p:pic>
    </p:spTree>
    <p:extLst>
      <p:ext uri="{BB962C8B-B14F-4D97-AF65-F5344CB8AC3E}">
        <p14:creationId xmlns:p14="http://schemas.microsoft.com/office/powerpoint/2010/main" val="2816309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85428F22-76B3-4107-AADE-3F9EC95FD3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a:extLst>
              <a:ext uri="{FF2B5EF4-FFF2-40B4-BE49-F238E27FC236}">
                <a16:creationId xmlns:a16="http://schemas.microsoft.com/office/drawing/2014/main" id="{5346FBCF-5353-4172-96F5-4B7EB07777C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17698" y="-12875"/>
            <a:ext cx="1953297" cy="6890194"/>
            <a:chOff x="2199787" y="-12875"/>
            <a:chExt cx="2679011" cy="6890194"/>
          </a:xfrm>
        </p:grpSpPr>
        <p:sp useBgFill="1">
          <p:nvSpPr>
            <p:cNvPr id="12" name="Rectangle 19">
              <a:extLst>
                <a:ext uri="{FF2B5EF4-FFF2-40B4-BE49-F238E27FC236}">
                  <a16:creationId xmlns:a16="http://schemas.microsoft.com/office/drawing/2014/main" id="{343F3E6D-808D-43AD-9485-AD0014BEAE2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199787" y="-12875"/>
              <a:ext cx="2679011" cy="5301468"/>
            </a:xfrm>
            <a:custGeom>
              <a:avLst/>
              <a:gdLst>
                <a:gd name="connsiteX0" fmla="*/ 0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0 w 2570017"/>
                <a:gd name="connsiteY4" fmla="*/ 0 h 2554287"/>
                <a:gd name="connsiteX0" fmla="*/ 904009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904009 w 2570017"/>
                <a:gd name="connsiteY4" fmla="*/ 0 h 2554287"/>
                <a:gd name="connsiteX0" fmla="*/ 644236 w 2570017"/>
                <a:gd name="connsiteY0" fmla="*/ 10391 h 2554287"/>
                <a:gd name="connsiteX1" fmla="*/ 2570017 w 2570017"/>
                <a:gd name="connsiteY1" fmla="*/ 0 h 2554287"/>
                <a:gd name="connsiteX2" fmla="*/ 2570017 w 2570017"/>
                <a:gd name="connsiteY2" fmla="*/ 2554287 h 2554287"/>
                <a:gd name="connsiteX3" fmla="*/ 0 w 2570017"/>
                <a:gd name="connsiteY3" fmla="*/ 2554287 h 2554287"/>
                <a:gd name="connsiteX4" fmla="*/ 644236 w 2570017"/>
                <a:gd name="connsiteY4" fmla="*/ 10391 h 2554287"/>
                <a:gd name="connsiteX0" fmla="*/ 633845 w 2570017"/>
                <a:gd name="connsiteY0" fmla="*/ 0 h 2554287"/>
                <a:gd name="connsiteX1" fmla="*/ 2570017 w 2570017"/>
                <a:gd name="connsiteY1" fmla="*/ 0 h 2554287"/>
                <a:gd name="connsiteX2" fmla="*/ 2570017 w 2570017"/>
                <a:gd name="connsiteY2" fmla="*/ 2554287 h 2554287"/>
                <a:gd name="connsiteX3" fmla="*/ 0 w 2570017"/>
                <a:gd name="connsiteY3" fmla="*/ 2554287 h 2554287"/>
                <a:gd name="connsiteX4" fmla="*/ 633845 w 2570017"/>
                <a:gd name="connsiteY4" fmla="*/ 0 h 2554287"/>
                <a:gd name="connsiteX0" fmla="*/ 675409 w 2611581"/>
                <a:gd name="connsiteY0" fmla="*/ 0 h 2554287"/>
                <a:gd name="connsiteX1" fmla="*/ 2611581 w 2611581"/>
                <a:gd name="connsiteY1" fmla="*/ 0 h 2554287"/>
                <a:gd name="connsiteX2" fmla="*/ 2611581 w 2611581"/>
                <a:gd name="connsiteY2" fmla="*/ 2554287 h 2554287"/>
                <a:gd name="connsiteX3" fmla="*/ 0 w 2611581"/>
                <a:gd name="connsiteY3" fmla="*/ 2554287 h 2554287"/>
                <a:gd name="connsiteX4" fmla="*/ 675409 w 2611581"/>
                <a:gd name="connsiteY4" fmla="*/ 0 h 2554287"/>
                <a:gd name="connsiteX0" fmla="*/ 650979 w 2587151"/>
                <a:gd name="connsiteY0" fmla="*/ 0 h 2554287"/>
                <a:gd name="connsiteX1" fmla="*/ 2587151 w 2587151"/>
                <a:gd name="connsiteY1" fmla="*/ 0 h 2554287"/>
                <a:gd name="connsiteX2" fmla="*/ 2587151 w 2587151"/>
                <a:gd name="connsiteY2" fmla="*/ 2554287 h 2554287"/>
                <a:gd name="connsiteX3" fmla="*/ 0 w 2587151"/>
                <a:gd name="connsiteY3" fmla="*/ 2548595 h 2554287"/>
                <a:gd name="connsiteX4" fmla="*/ 650979 w 2587151"/>
                <a:gd name="connsiteY4" fmla="*/ 0 h 2554287"/>
                <a:gd name="connsiteX0" fmla="*/ 730379 w 2587151"/>
                <a:gd name="connsiteY0" fmla="*/ 5692 h 2554287"/>
                <a:gd name="connsiteX1" fmla="*/ 2587151 w 2587151"/>
                <a:gd name="connsiteY1" fmla="*/ 0 h 2554287"/>
                <a:gd name="connsiteX2" fmla="*/ 2587151 w 2587151"/>
                <a:gd name="connsiteY2" fmla="*/ 2554287 h 2554287"/>
                <a:gd name="connsiteX3" fmla="*/ 0 w 2587151"/>
                <a:gd name="connsiteY3" fmla="*/ 2548595 h 2554287"/>
                <a:gd name="connsiteX4" fmla="*/ 730379 w 2587151"/>
                <a:gd name="connsiteY4" fmla="*/ 5692 h 2554287"/>
                <a:gd name="connsiteX0" fmla="*/ 864750 w 2587151"/>
                <a:gd name="connsiteY0" fmla="*/ 2847 h 2554287"/>
                <a:gd name="connsiteX1" fmla="*/ 2587151 w 2587151"/>
                <a:gd name="connsiteY1" fmla="*/ 0 h 2554287"/>
                <a:gd name="connsiteX2" fmla="*/ 2587151 w 2587151"/>
                <a:gd name="connsiteY2" fmla="*/ 2554287 h 2554287"/>
                <a:gd name="connsiteX3" fmla="*/ 0 w 2587151"/>
                <a:gd name="connsiteY3" fmla="*/ 2548595 h 2554287"/>
                <a:gd name="connsiteX4" fmla="*/ 864750 w 2587151"/>
                <a:gd name="connsiteY4" fmla="*/ 2847 h 2554287"/>
                <a:gd name="connsiteX0" fmla="*/ 883073 w 2587151"/>
                <a:gd name="connsiteY0" fmla="*/ 1 h 2554287"/>
                <a:gd name="connsiteX1" fmla="*/ 2587151 w 2587151"/>
                <a:gd name="connsiteY1" fmla="*/ 0 h 2554287"/>
                <a:gd name="connsiteX2" fmla="*/ 2587151 w 2587151"/>
                <a:gd name="connsiteY2" fmla="*/ 2554287 h 2554287"/>
                <a:gd name="connsiteX3" fmla="*/ 0 w 2587151"/>
                <a:gd name="connsiteY3" fmla="*/ 2548595 h 2554287"/>
                <a:gd name="connsiteX4" fmla="*/ 883073 w 2587151"/>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599366"/>
                <a:gd name="connsiteY0" fmla="*/ 1 h 2554287"/>
                <a:gd name="connsiteX1" fmla="*/ 2599366 w 2599366"/>
                <a:gd name="connsiteY1" fmla="*/ 0 h 2554287"/>
                <a:gd name="connsiteX2" fmla="*/ 2599366 w 2599366"/>
                <a:gd name="connsiteY2" fmla="*/ 2554287 h 2554287"/>
                <a:gd name="connsiteX3" fmla="*/ 0 w 2599366"/>
                <a:gd name="connsiteY3" fmla="*/ 2542904 h 2554287"/>
                <a:gd name="connsiteX4" fmla="*/ 895288 w 2599366"/>
                <a:gd name="connsiteY4" fmla="*/ 1 h 2554287"/>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2904 h 2565670"/>
                <a:gd name="connsiteX4" fmla="*/ 895288 w 2611581"/>
                <a:gd name="connsiteY4" fmla="*/ 1 h 2565670"/>
                <a:gd name="connsiteX0" fmla="*/ 895288 w 2611581"/>
                <a:gd name="connsiteY0" fmla="*/ 1 h 2565670"/>
                <a:gd name="connsiteX1" fmla="*/ 2599366 w 2611581"/>
                <a:gd name="connsiteY1" fmla="*/ 0 h 2565670"/>
                <a:gd name="connsiteX2" fmla="*/ 2611581 w 2611581"/>
                <a:gd name="connsiteY2" fmla="*/ 2565670 h 2565670"/>
                <a:gd name="connsiteX3" fmla="*/ 0 w 2611581"/>
                <a:gd name="connsiteY3" fmla="*/ 2545750 h 2565670"/>
                <a:gd name="connsiteX4" fmla="*/ 895288 w 2611581"/>
                <a:gd name="connsiteY4" fmla="*/ 1 h 2565670"/>
                <a:gd name="connsiteX0" fmla="*/ 1544433 w 3260726"/>
                <a:gd name="connsiteY0" fmla="*/ 1 h 2565670"/>
                <a:gd name="connsiteX1" fmla="*/ 3248511 w 3260726"/>
                <a:gd name="connsiteY1" fmla="*/ 0 h 2565670"/>
                <a:gd name="connsiteX2" fmla="*/ 3260726 w 3260726"/>
                <a:gd name="connsiteY2" fmla="*/ 2565670 h 2565670"/>
                <a:gd name="connsiteX3" fmla="*/ 0 w 3260726"/>
                <a:gd name="connsiteY3" fmla="*/ 2521058 h 2565670"/>
                <a:gd name="connsiteX4" fmla="*/ 1544433 w 3260726"/>
                <a:gd name="connsiteY4" fmla="*/ 1 h 2565670"/>
                <a:gd name="connsiteX0" fmla="*/ 921784 w 3260726"/>
                <a:gd name="connsiteY0" fmla="*/ 12347 h 2565670"/>
                <a:gd name="connsiteX1" fmla="*/ 3248511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3260726"/>
                <a:gd name="connsiteY0" fmla="*/ 12347 h 2565670"/>
                <a:gd name="connsiteX1" fmla="*/ 2321160 w 3260726"/>
                <a:gd name="connsiteY1" fmla="*/ 0 h 2565670"/>
                <a:gd name="connsiteX2" fmla="*/ 3260726 w 3260726"/>
                <a:gd name="connsiteY2" fmla="*/ 2565670 h 2565670"/>
                <a:gd name="connsiteX3" fmla="*/ 0 w 3260726"/>
                <a:gd name="connsiteY3" fmla="*/ 2521058 h 2565670"/>
                <a:gd name="connsiteX4" fmla="*/ 921784 w 3260726"/>
                <a:gd name="connsiteY4" fmla="*/ 12347 h 2565670"/>
                <a:gd name="connsiteX0" fmla="*/ 921784 w 2322228"/>
                <a:gd name="connsiteY0" fmla="*/ 12347 h 2565670"/>
                <a:gd name="connsiteX1" fmla="*/ 2321160 w 2322228"/>
                <a:gd name="connsiteY1" fmla="*/ 0 h 2565670"/>
                <a:gd name="connsiteX2" fmla="*/ 2320129 w 2322228"/>
                <a:gd name="connsiteY2" fmla="*/ 2565670 h 2565670"/>
                <a:gd name="connsiteX3" fmla="*/ 0 w 2322228"/>
                <a:gd name="connsiteY3" fmla="*/ 2521058 h 2565670"/>
                <a:gd name="connsiteX4" fmla="*/ 921784 w 2322228"/>
                <a:gd name="connsiteY4" fmla="*/ 12347 h 2565670"/>
                <a:gd name="connsiteX0" fmla="*/ 921784 w 2322228"/>
                <a:gd name="connsiteY0" fmla="*/ 0 h 2571841"/>
                <a:gd name="connsiteX1" fmla="*/ 2321160 w 2322228"/>
                <a:gd name="connsiteY1" fmla="*/ 6171 h 2571841"/>
                <a:gd name="connsiteX2" fmla="*/ 2320129 w 2322228"/>
                <a:gd name="connsiteY2" fmla="*/ 2571841 h 2571841"/>
                <a:gd name="connsiteX3" fmla="*/ 0 w 2322228"/>
                <a:gd name="connsiteY3" fmla="*/ 2527229 h 2571841"/>
                <a:gd name="connsiteX4" fmla="*/ 921784 w 2322228"/>
                <a:gd name="connsiteY4" fmla="*/ 0 h 2571841"/>
                <a:gd name="connsiteX0" fmla="*/ 921784 w 2611583"/>
                <a:gd name="connsiteY0" fmla="*/ 0 h 2540977"/>
                <a:gd name="connsiteX1" fmla="*/ 2321160 w 2611583"/>
                <a:gd name="connsiteY1" fmla="*/ 6171 h 2540977"/>
                <a:gd name="connsiteX2" fmla="*/ 2611583 w 2611583"/>
                <a:gd name="connsiteY2" fmla="*/ 2540977 h 2540977"/>
                <a:gd name="connsiteX3" fmla="*/ 0 w 2611583"/>
                <a:gd name="connsiteY3" fmla="*/ 2527229 h 2540977"/>
                <a:gd name="connsiteX4" fmla="*/ 921784 w 2611583"/>
                <a:gd name="connsiteY4" fmla="*/ 0 h 2540977"/>
                <a:gd name="connsiteX0" fmla="*/ 921784 w 2611583"/>
                <a:gd name="connsiteY0" fmla="*/ 2 h 2540979"/>
                <a:gd name="connsiteX1" fmla="*/ 2572870 w 2611583"/>
                <a:gd name="connsiteY1" fmla="*/ 0 h 2540979"/>
                <a:gd name="connsiteX2" fmla="*/ 2611583 w 2611583"/>
                <a:gd name="connsiteY2" fmla="*/ 2540979 h 2540979"/>
                <a:gd name="connsiteX3" fmla="*/ 0 w 2611583"/>
                <a:gd name="connsiteY3" fmla="*/ 2527231 h 2540979"/>
                <a:gd name="connsiteX4" fmla="*/ 921784 w 2611583"/>
                <a:gd name="connsiteY4" fmla="*/ 2 h 2540979"/>
                <a:gd name="connsiteX0" fmla="*/ 921784 w 2705467"/>
                <a:gd name="connsiteY0" fmla="*/ 0 h 2540977"/>
                <a:gd name="connsiteX1" fmla="*/ 2705349 w 2705467"/>
                <a:gd name="connsiteY1" fmla="*/ 6171 h 2540977"/>
                <a:gd name="connsiteX2" fmla="*/ 2611583 w 2705467"/>
                <a:gd name="connsiteY2" fmla="*/ 2540977 h 2540977"/>
                <a:gd name="connsiteX3" fmla="*/ 0 w 2705467"/>
                <a:gd name="connsiteY3" fmla="*/ 2527229 h 2540977"/>
                <a:gd name="connsiteX4" fmla="*/ 921784 w 2705467"/>
                <a:gd name="connsiteY4" fmla="*/ 0 h 2540977"/>
                <a:gd name="connsiteX0" fmla="*/ 921784 w 2718702"/>
                <a:gd name="connsiteY0" fmla="*/ 2 h 2540979"/>
                <a:gd name="connsiteX1" fmla="*/ 2718597 w 2718702"/>
                <a:gd name="connsiteY1" fmla="*/ 0 h 2540979"/>
                <a:gd name="connsiteX2" fmla="*/ 2611583 w 2718702"/>
                <a:gd name="connsiteY2" fmla="*/ 2540979 h 2540979"/>
                <a:gd name="connsiteX3" fmla="*/ 0 w 2718702"/>
                <a:gd name="connsiteY3" fmla="*/ 2527231 h 2540979"/>
                <a:gd name="connsiteX4" fmla="*/ 921784 w 2718702"/>
                <a:gd name="connsiteY4" fmla="*/ 2 h 2540979"/>
                <a:gd name="connsiteX0" fmla="*/ 921784 w 2679012"/>
                <a:gd name="connsiteY0" fmla="*/ 0 h 2540977"/>
                <a:gd name="connsiteX1" fmla="*/ 2678853 w 2679012"/>
                <a:gd name="connsiteY1" fmla="*/ 6171 h 2540977"/>
                <a:gd name="connsiteX2" fmla="*/ 2611583 w 2679012"/>
                <a:gd name="connsiteY2" fmla="*/ 2540977 h 2540977"/>
                <a:gd name="connsiteX3" fmla="*/ 0 w 2679012"/>
                <a:gd name="connsiteY3" fmla="*/ 2527229 h 2540977"/>
                <a:gd name="connsiteX4" fmla="*/ 921784 w 2679012"/>
                <a:gd name="connsiteY4" fmla="*/ 0 h 25409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012" h="2540977">
                  <a:moveTo>
                    <a:pt x="921784" y="0"/>
                  </a:moveTo>
                  <a:lnTo>
                    <a:pt x="2678853" y="6171"/>
                  </a:lnTo>
                  <a:cubicBezTo>
                    <a:pt x="2682925" y="861394"/>
                    <a:pt x="2607511" y="1685754"/>
                    <a:pt x="2611583" y="2540977"/>
                  </a:cubicBezTo>
                  <a:lnTo>
                    <a:pt x="0" y="2527229"/>
                  </a:lnTo>
                  <a:lnTo>
                    <a:pt x="921784" y="0"/>
                  </a:lnTo>
                  <a:close/>
                </a:path>
              </a:pathLst>
            </a:custGeom>
            <a:blipFill rotWithShape="0">
              <a:blip r:embed="rId3">
                <a:duotone>
                  <a:schemeClr val="bg2">
                    <a:shade val="76000"/>
                    <a:satMod val="180000"/>
                  </a:schemeClr>
                  <a:schemeClr val="bg2">
                    <a:tint val="80000"/>
                    <a:satMod val="120000"/>
                    <a:lumMod val="180000"/>
                  </a:schemeClr>
                </a:duotone>
              </a:blip>
              <a:stretch>
                <a:fillRect l="-114598" r="-265621" b="-286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3" name="Rectangle 20">
              <a:extLst>
                <a:ext uri="{FF2B5EF4-FFF2-40B4-BE49-F238E27FC236}">
                  <a16:creationId xmlns:a16="http://schemas.microsoft.com/office/drawing/2014/main" id="{03DB1AC6-5430-4CD3-BD83-86E675A11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white">
            <a:xfrm>
              <a:off x="2211875" y="5257482"/>
              <a:ext cx="2586931" cy="1619837"/>
            </a:xfrm>
            <a:custGeom>
              <a:avLst/>
              <a:gdLst>
                <a:gd name="connsiteX0" fmla="*/ 0 w 2611581"/>
                <a:gd name="connsiteY0" fmla="*/ 0 h 4303713"/>
                <a:gd name="connsiteX1" fmla="*/ 2611581 w 2611581"/>
                <a:gd name="connsiteY1" fmla="*/ 0 h 4303713"/>
                <a:gd name="connsiteX2" fmla="*/ 2611581 w 2611581"/>
                <a:gd name="connsiteY2" fmla="*/ 4303713 h 4303713"/>
                <a:gd name="connsiteX3" fmla="*/ 0 w 2611581"/>
                <a:gd name="connsiteY3" fmla="*/ 4303713 h 4303713"/>
                <a:gd name="connsiteX4" fmla="*/ 0 w 2611581"/>
                <a:gd name="connsiteY4" fmla="*/ 0 h 4303713"/>
                <a:gd name="connsiteX0" fmla="*/ 0 w 2611581"/>
                <a:gd name="connsiteY0" fmla="*/ 0 h 4314104"/>
                <a:gd name="connsiteX1" fmla="*/ 2611581 w 2611581"/>
                <a:gd name="connsiteY1" fmla="*/ 0 h 4314104"/>
                <a:gd name="connsiteX2" fmla="*/ 2611581 w 2611581"/>
                <a:gd name="connsiteY2" fmla="*/ 4303713 h 4314104"/>
                <a:gd name="connsiteX3" fmla="*/ 1693718 w 2611581"/>
                <a:gd name="connsiteY3" fmla="*/ 4314104 h 4314104"/>
                <a:gd name="connsiteX4" fmla="*/ 0 w 2611581"/>
                <a:gd name="connsiteY4" fmla="*/ 0 h 4314104"/>
                <a:gd name="connsiteX0" fmla="*/ 0 w 2611581"/>
                <a:gd name="connsiteY0" fmla="*/ 0 h 4314104"/>
                <a:gd name="connsiteX1" fmla="*/ 2611581 w 2611581"/>
                <a:gd name="connsiteY1" fmla="*/ 0 h 4314104"/>
                <a:gd name="connsiteX2" fmla="*/ 2611581 w 2611581"/>
                <a:gd name="connsiteY2" fmla="*/ 4303713 h 4314104"/>
                <a:gd name="connsiteX3" fmla="*/ 1963882 w 2611581"/>
                <a:gd name="connsiteY3" fmla="*/ 4314104 h 4314104"/>
                <a:gd name="connsiteX4" fmla="*/ 0 w 2611581"/>
                <a:gd name="connsiteY4" fmla="*/ 0 h 4314104"/>
                <a:gd name="connsiteX0" fmla="*/ 0 w 2611581"/>
                <a:gd name="connsiteY0" fmla="*/ 0 h 4303713"/>
                <a:gd name="connsiteX1" fmla="*/ 2611581 w 2611581"/>
                <a:gd name="connsiteY1" fmla="*/ 0 h 4303713"/>
                <a:gd name="connsiteX2" fmla="*/ 2611581 w 2611581"/>
                <a:gd name="connsiteY2" fmla="*/ 4303713 h 4303713"/>
                <a:gd name="connsiteX3" fmla="*/ 2213264 w 2611581"/>
                <a:gd name="connsiteY3" fmla="*/ 4293322 h 4303713"/>
                <a:gd name="connsiteX4" fmla="*/ 0 w 2611581"/>
                <a:gd name="connsiteY4" fmla="*/ 0 h 4303713"/>
                <a:gd name="connsiteX0" fmla="*/ 0 w 2611581"/>
                <a:gd name="connsiteY0" fmla="*/ 0 h 4303713"/>
                <a:gd name="connsiteX1" fmla="*/ 2611581 w 2611581"/>
                <a:gd name="connsiteY1" fmla="*/ 0 h 4303713"/>
                <a:gd name="connsiteX2" fmla="*/ 2611581 w 2611581"/>
                <a:gd name="connsiteY2" fmla="*/ 4303713 h 4303713"/>
                <a:gd name="connsiteX3" fmla="*/ 2171701 w 2611581"/>
                <a:gd name="connsiteY3" fmla="*/ 3638695 h 4303713"/>
                <a:gd name="connsiteX4" fmla="*/ 0 w 2611581"/>
                <a:gd name="connsiteY4" fmla="*/ 0 h 4303713"/>
                <a:gd name="connsiteX0" fmla="*/ 0 w 2720934"/>
                <a:gd name="connsiteY0" fmla="*/ 268283 h 4303713"/>
                <a:gd name="connsiteX1" fmla="*/ 2720934 w 2720934"/>
                <a:gd name="connsiteY1" fmla="*/ 0 h 4303713"/>
                <a:gd name="connsiteX2" fmla="*/ 2720934 w 2720934"/>
                <a:gd name="connsiteY2" fmla="*/ 4303713 h 4303713"/>
                <a:gd name="connsiteX3" fmla="*/ 2281054 w 2720934"/>
                <a:gd name="connsiteY3" fmla="*/ 3638695 h 4303713"/>
                <a:gd name="connsiteX4" fmla="*/ 0 w 2720934"/>
                <a:gd name="connsiteY4" fmla="*/ 268283 h 4303713"/>
                <a:gd name="connsiteX0" fmla="*/ 0 w 2720934"/>
                <a:gd name="connsiteY0" fmla="*/ 268283 h 4303713"/>
                <a:gd name="connsiteX1" fmla="*/ 2720934 w 2720934"/>
                <a:gd name="connsiteY1" fmla="*/ 0 h 4303713"/>
                <a:gd name="connsiteX2" fmla="*/ 2720934 w 2720934"/>
                <a:gd name="connsiteY2" fmla="*/ 4303713 h 4303713"/>
                <a:gd name="connsiteX3" fmla="*/ 2264231 w 2720934"/>
                <a:gd name="connsiteY3" fmla="*/ 3717600 h 4303713"/>
                <a:gd name="connsiteX4" fmla="*/ 0 w 2720934"/>
                <a:gd name="connsiteY4" fmla="*/ 268283 h 4303713"/>
                <a:gd name="connsiteX0" fmla="*/ 0 w 2720934"/>
                <a:gd name="connsiteY0" fmla="*/ 268283 h 4335275"/>
                <a:gd name="connsiteX1" fmla="*/ 2720934 w 2720934"/>
                <a:gd name="connsiteY1" fmla="*/ 0 h 4335275"/>
                <a:gd name="connsiteX2" fmla="*/ 2653639 w 2720934"/>
                <a:gd name="connsiteY2" fmla="*/ 4335275 h 4335275"/>
                <a:gd name="connsiteX3" fmla="*/ 2264231 w 2720934"/>
                <a:gd name="connsiteY3" fmla="*/ 3717600 h 4335275"/>
                <a:gd name="connsiteX4" fmla="*/ 0 w 2720934"/>
                <a:gd name="connsiteY4" fmla="*/ 268283 h 4335275"/>
                <a:gd name="connsiteX0" fmla="*/ 0 w 2737757"/>
                <a:gd name="connsiteY0" fmla="*/ 236721 h 4335275"/>
                <a:gd name="connsiteX1" fmla="*/ 2737757 w 2737757"/>
                <a:gd name="connsiteY1" fmla="*/ 0 h 4335275"/>
                <a:gd name="connsiteX2" fmla="*/ 2670462 w 2737757"/>
                <a:gd name="connsiteY2" fmla="*/ 4335275 h 4335275"/>
                <a:gd name="connsiteX3" fmla="*/ 2281054 w 2737757"/>
                <a:gd name="connsiteY3" fmla="*/ 3717600 h 4335275"/>
                <a:gd name="connsiteX4" fmla="*/ 0 w 2737757"/>
                <a:gd name="connsiteY4" fmla="*/ 236721 h 4335275"/>
                <a:gd name="connsiteX0" fmla="*/ 0 w 2729346"/>
                <a:gd name="connsiteY0" fmla="*/ 0 h 4098554"/>
                <a:gd name="connsiteX1" fmla="*/ 2729346 w 2729346"/>
                <a:gd name="connsiteY1" fmla="*/ 126250 h 4098554"/>
                <a:gd name="connsiteX2" fmla="*/ 2670462 w 2729346"/>
                <a:gd name="connsiteY2" fmla="*/ 4098554 h 4098554"/>
                <a:gd name="connsiteX3" fmla="*/ 2281054 w 2729346"/>
                <a:gd name="connsiteY3" fmla="*/ 3480879 h 4098554"/>
                <a:gd name="connsiteX4" fmla="*/ 0 w 2729346"/>
                <a:gd name="connsiteY4" fmla="*/ 0 h 4098554"/>
                <a:gd name="connsiteX0" fmla="*/ 0 w 2720934"/>
                <a:gd name="connsiteY0" fmla="*/ 0 h 4098554"/>
                <a:gd name="connsiteX1" fmla="*/ 2720934 w 2720934"/>
                <a:gd name="connsiteY1" fmla="*/ 31562 h 4098554"/>
                <a:gd name="connsiteX2" fmla="*/ 2670462 w 2720934"/>
                <a:gd name="connsiteY2" fmla="*/ 4098554 h 4098554"/>
                <a:gd name="connsiteX3" fmla="*/ 2281054 w 2720934"/>
                <a:gd name="connsiteY3" fmla="*/ 3480879 h 4098554"/>
                <a:gd name="connsiteX4" fmla="*/ 0 w 2720934"/>
                <a:gd name="connsiteY4" fmla="*/ 0 h 4098554"/>
                <a:gd name="connsiteX0" fmla="*/ 0 w 2720934"/>
                <a:gd name="connsiteY0" fmla="*/ 15782 h 4114336"/>
                <a:gd name="connsiteX1" fmla="*/ 2720934 w 2720934"/>
                <a:gd name="connsiteY1" fmla="*/ 0 h 4114336"/>
                <a:gd name="connsiteX2" fmla="*/ 2670462 w 2720934"/>
                <a:gd name="connsiteY2" fmla="*/ 4114336 h 4114336"/>
                <a:gd name="connsiteX3" fmla="*/ 2281054 w 2720934"/>
                <a:gd name="connsiteY3" fmla="*/ 3496661 h 4114336"/>
                <a:gd name="connsiteX4" fmla="*/ 0 w 2720934"/>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80409 w 2820289"/>
                <a:gd name="connsiteY3" fmla="*/ 3496661 h 4114336"/>
                <a:gd name="connsiteX4" fmla="*/ 0 w 2820289"/>
                <a:gd name="connsiteY4" fmla="*/ 15782 h 4114336"/>
                <a:gd name="connsiteX0" fmla="*/ 0 w 2820289"/>
                <a:gd name="connsiteY0" fmla="*/ 15782 h 4114336"/>
                <a:gd name="connsiteX1" fmla="*/ 2820289 w 2820289"/>
                <a:gd name="connsiteY1" fmla="*/ 0 h 4114336"/>
                <a:gd name="connsiteX2" fmla="*/ 2769817 w 2820289"/>
                <a:gd name="connsiteY2" fmla="*/ 4114336 h 4114336"/>
                <a:gd name="connsiteX3" fmla="*/ 2362876 w 2820289"/>
                <a:gd name="connsiteY3" fmla="*/ 3517980 h 4114336"/>
                <a:gd name="connsiteX4" fmla="*/ 0 w 2820289"/>
                <a:gd name="connsiteY4" fmla="*/ 15782 h 4114336"/>
                <a:gd name="connsiteX0" fmla="*/ 0 w 2820289"/>
                <a:gd name="connsiteY0" fmla="*/ 15782 h 4114336"/>
                <a:gd name="connsiteX1" fmla="*/ 2820289 w 2820289"/>
                <a:gd name="connsiteY1" fmla="*/ 0 h 4114336"/>
                <a:gd name="connsiteX2" fmla="*/ 2763972 w 2820289"/>
                <a:gd name="connsiteY2" fmla="*/ 4114336 h 4114336"/>
                <a:gd name="connsiteX3" fmla="*/ 2362876 w 2820289"/>
                <a:gd name="connsiteY3" fmla="*/ 3517980 h 4114336"/>
                <a:gd name="connsiteX4" fmla="*/ 0 w 2820289"/>
                <a:gd name="connsiteY4" fmla="*/ 15782 h 4114336"/>
                <a:gd name="connsiteX0" fmla="*/ 0 w 3721149"/>
                <a:gd name="connsiteY0" fmla="*/ 0 h 4269703"/>
                <a:gd name="connsiteX1" fmla="*/ 3721149 w 3721149"/>
                <a:gd name="connsiteY1" fmla="*/ 155367 h 4269703"/>
                <a:gd name="connsiteX2" fmla="*/ 3664832 w 3721149"/>
                <a:gd name="connsiteY2" fmla="*/ 4269703 h 4269703"/>
                <a:gd name="connsiteX3" fmla="*/ 3263736 w 3721149"/>
                <a:gd name="connsiteY3" fmla="*/ 3673347 h 4269703"/>
                <a:gd name="connsiteX4" fmla="*/ 0 w 3721149"/>
                <a:gd name="connsiteY4" fmla="*/ 0 h 4269703"/>
                <a:gd name="connsiteX0" fmla="*/ 0 w 3721149"/>
                <a:gd name="connsiteY0" fmla="*/ 0 h 4289488"/>
                <a:gd name="connsiteX1" fmla="*/ 3721149 w 3721149"/>
                <a:gd name="connsiteY1" fmla="*/ 155367 h 4289488"/>
                <a:gd name="connsiteX2" fmla="*/ 3664832 w 3721149"/>
                <a:gd name="connsiteY2" fmla="*/ 4269703 h 4289488"/>
                <a:gd name="connsiteX3" fmla="*/ 1705997 w 3721149"/>
                <a:gd name="connsiteY3" fmla="*/ 4289488 h 4289488"/>
                <a:gd name="connsiteX4" fmla="*/ 0 w 3721149"/>
                <a:gd name="connsiteY4" fmla="*/ 0 h 4289488"/>
                <a:gd name="connsiteX0" fmla="*/ 0 w 3664846"/>
                <a:gd name="connsiteY0" fmla="*/ 15785 h 4305273"/>
                <a:gd name="connsiteX1" fmla="*/ 3664846 w 3664846"/>
                <a:gd name="connsiteY1" fmla="*/ 0 h 4305273"/>
                <a:gd name="connsiteX2" fmla="*/ 3664832 w 3664846"/>
                <a:gd name="connsiteY2" fmla="*/ 4285488 h 4305273"/>
                <a:gd name="connsiteX3" fmla="*/ 1705997 w 3664846"/>
                <a:gd name="connsiteY3" fmla="*/ 4305273 h 4305273"/>
                <a:gd name="connsiteX4" fmla="*/ 0 w 3664846"/>
                <a:gd name="connsiteY4" fmla="*/ 15785 h 43052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64846" h="4305273">
                  <a:moveTo>
                    <a:pt x="0" y="15785"/>
                  </a:moveTo>
                  <a:lnTo>
                    <a:pt x="3664846" y="0"/>
                  </a:lnTo>
                  <a:cubicBezTo>
                    <a:pt x="3664841" y="1428496"/>
                    <a:pt x="3664837" y="2856992"/>
                    <a:pt x="3664832" y="4285488"/>
                  </a:cubicBezTo>
                  <a:lnTo>
                    <a:pt x="1705997" y="4305273"/>
                  </a:lnTo>
                  <a:lnTo>
                    <a:pt x="0" y="15785"/>
                  </a:lnTo>
                  <a:close/>
                </a:path>
              </a:pathLst>
            </a:custGeom>
            <a:blipFill rotWithShape="0">
              <a:blip r:embed="rId3">
                <a:duotone>
                  <a:schemeClr val="bg2">
                    <a:shade val="76000"/>
                    <a:satMod val="180000"/>
                  </a:schemeClr>
                  <a:schemeClr val="bg2">
                    <a:tint val="80000"/>
                    <a:satMod val="120000"/>
                    <a:lumMod val="180000"/>
                  </a:schemeClr>
                </a:duotone>
              </a:blip>
              <a:stretch>
                <a:fillRect l="-163116" t="-323529" r="-398251"/>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78326E10-C8CB-487F-A110-F861268DE6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770459" y="0"/>
            <a:ext cx="1827609" cy="6858001"/>
            <a:chOff x="1320800" y="0"/>
            <a:chExt cx="2436813" cy="6858001"/>
          </a:xfrm>
        </p:grpSpPr>
        <p:sp>
          <p:nvSpPr>
            <p:cNvPr id="16" name="Freeform 6">
              <a:extLst>
                <a:ext uri="{FF2B5EF4-FFF2-40B4-BE49-F238E27FC236}">
                  <a16:creationId xmlns:a16="http://schemas.microsoft.com/office/drawing/2014/main" id="{3279962B-46D2-4E19-B632-39B80D1E80A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7" name="Freeform 7">
              <a:extLst>
                <a:ext uri="{FF2B5EF4-FFF2-40B4-BE49-F238E27FC236}">
                  <a16:creationId xmlns:a16="http://schemas.microsoft.com/office/drawing/2014/main" id="{321A335A-53CB-4C17-AB51-5D9C2DCB45E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8" name="Freeform 8">
              <a:extLst>
                <a:ext uri="{FF2B5EF4-FFF2-40B4-BE49-F238E27FC236}">
                  <a16:creationId xmlns:a16="http://schemas.microsoft.com/office/drawing/2014/main" id="{A0E0D557-405B-469F-AEDE-4E3404AA41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9" name="Freeform 9">
              <a:extLst>
                <a:ext uri="{FF2B5EF4-FFF2-40B4-BE49-F238E27FC236}">
                  <a16:creationId xmlns:a16="http://schemas.microsoft.com/office/drawing/2014/main" id="{D8D4E62F-9393-40A6-9E85-9F3B59C462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0" name="Freeform 10">
              <a:extLst>
                <a:ext uri="{FF2B5EF4-FFF2-40B4-BE49-F238E27FC236}">
                  <a16:creationId xmlns:a16="http://schemas.microsoft.com/office/drawing/2014/main" id="{FABD11B1-DE89-45BC-8204-968C88AADC3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1" name="Freeform 11">
              <a:extLst>
                <a:ext uri="{FF2B5EF4-FFF2-40B4-BE49-F238E27FC236}">
                  <a16:creationId xmlns:a16="http://schemas.microsoft.com/office/drawing/2014/main" id="{AFA4965A-1FBC-44B8-B96A-3F5275C3AE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E80F4A1C-B2A5-484E-A489-02F7092318A6}"/>
              </a:ext>
            </a:extLst>
          </p:cNvPr>
          <p:cNvSpPr>
            <a:spLocks noGrp="1"/>
          </p:cNvSpPr>
          <p:nvPr>
            <p:ph type="title"/>
          </p:nvPr>
        </p:nvSpPr>
        <p:spPr>
          <a:xfrm>
            <a:off x="2971799" y="685800"/>
            <a:ext cx="5509418" cy="1413933"/>
          </a:xfrm>
        </p:spPr>
        <p:txBody>
          <a:bodyPr>
            <a:normAutofit/>
          </a:bodyPr>
          <a:lstStyle/>
          <a:p>
            <a:pPr>
              <a:lnSpc>
                <a:spcPct val="90000"/>
              </a:lnSpc>
            </a:pPr>
            <a:r>
              <a:rPr lang="en-US" sz="3100" dirty="0"/>
              <a:t>A few things before we get started…</a:t>
            </a:r>
            <a:br>
              <a:rPr lang="en-US" sz="3100" dirty="0"/>
            </a:br>
            <a:r>
              <a:rPr lang="en-US" sz="3100" dirty="0"/>
              <a:t>Terminology!</a:t>
            </a:r>
          </a:p>
        </p:txBody>
      </p:sp>
      <p:pic>
        <p:nvPicPr>
          <p:cNvPr id="5" name="Picture 4" descr="Four mackerel fish on a barbecue grill">
            <a:extLst>
              <a:ext uri="{FF2B5EF4-FFF2-40B4-BE49-F238E27FC236}">
                <a16:creationId xmlns:a16="http://schemas.microsoft.com/office/drawing/2014/main" id="{08E5DCAB-B45C-1F89-E5E2-D1A4CFF3BA5D}"/>
              </a:ext>
            </a:extLst>
          </p:cNvPr>
          <p:cNvPicPr>
            <a:picLocks noChangeAspect="1"/>
          </p:cNvPicPr>
          <p:nvPr/>
        </p:nvPicPr>
        <p:blipFill rotWithShape="1">
          <a:blip r:embed="rId4"/>
          <a:srcRect l="34320" r="27850"/>
          <a:stretch/>
        </p:blipFill>
        <p:spPr>
          <a:xfrm>
            <a:off x="20" y="10"/>
            <a:ext cx="2594352" cy="6857990"/>
          </a:xfrm>
          <a:custGeom>
            <a:avLst/>
            <a:gdLst/>
            <a:ahLst/>
            <a:cxnLst/>
            <a:rect l="l" t="t" r="r" b="b"/>
            <a:pathLst>
              <a:path w="3458633" h="6858000">
                <a:moveTo>
                  <a:pt x="0" y="0"/>
                </a:moveTo>
                <a:lnTo>
                  <a:pt x="3174999" y="0"/>
                </a:lnTo>
                <a:lnTo>
                  <a:pt x="2294466" y="5223932"/>
                </a:lnTo>
                <a:lnTo>
                  <a:pt x="3458633" y="6853767"/>
                </a:lnTo>
                <a:lnTo>
                  <a:pt x="0" y="6858000"/>
                </a:lnTo>
                <a:lnTo>
                  <a:pt x="0" y="0"/>
                </a:lnTo>
                <a:close/>
              </a:path>
            </a:pathLst>
          </a:custGeom>
          <a:ln w="38100">
            <a:noFill/>
          </a:ln>
          <a:effectLst/>
        </p:spPr>
      </p:pic>
      <p:sp>
        <p:nvSpPr>
          <p:cNvPr id="3" name="Content Placeholder 2">
            <a:extLst>
              <a:ext uri="{FF2B5EF4-FFF2-40B4-BE49-F238E27FC236}">
                <a16:creationId xmlns:a16="http://schemas.microsoft.com/office/drawing/2014/main" id="{71DB2F32-5693-44B7-AC63-82D93C4C4867}"/>
              </a:ext>
            </a:extLst>
          </p:cNvPr>
          <p:cNvSpPr>
            <a:spLocks noGrp="1"/>
          </p:cNvSpPr>
          <p:nvPr>
            <p:ph sz="quarter" idx="13"/>
          </p:nvPr>
        </p:nvSpPr>
        <p:spPr>
          <a:xfrm>
            <a:off x="2882900" y="2048933"/>
            <a:ext cx="5744367" cy="4351867"/>
          </a:xfrm>
        </p:spPr>
        <p:txBody>
          <a:bodyPr>
            <a:normAutofit/>
          </a:bodyPr>
          <a:lstStyle/>
          <a:p>
            <a:pPr>
              <a:lnSpc>
                <a:spcPct val="90000"/>
              </a:lnSpc>
              <a:spcAft>
                <a:spcPts val="1200"/>
              </a:spcAft>
            </a:pPr>
            <a:r>
              <a:rPr lang="en-US" sz="1800" b="1" dirty="0"/>
              <a:t>Cyprinid</a:t>
            </a:r>
            <a:r>
              <a:rPr lang="en-US" sz="1800" dirty="0"/>
              <a:t>: </a:t>
            </a:r>
            <a:r>
              <a:rPr lang="en-US" sz="1800" dirty="0" err="1"/>
              <a:t>Cyprinidae</a:t>
            </a:r>
            <a:r>
              <a:rPr lang="en-US" sz="1800" dirty="0"/>
              <a:t>, a family of freshwater fish containing carps, minnows, and barbs.</a:t>
            </a:r>
          </a:p>
          <a:p>
            <a:pPr>
              <a:lnSpc>
                <a:spcPct val="90000"/>
              </a:lnSpc>
              <a:spcAft>
                <a:spcPts val="1200"/>
              </a:spcAft>
            </a:pPr>
            <a:r>
              <a:rPr lang="en-US" sz="1800" b="1" dirty="0"/>
              <a:t>Thermophilic/Thermophile</a:t>
            </a:r>
            <a:r>
              <a:rPr lang="en-US" sz="1800" dirty="0"/>
              <a:t>: A type of organism that thrives at relatively high temperatures</a:t>
            </a:r>
          </a:p>
          <a:p>
            <a:pPr>
              <a:lnSpc>
                <a:spcPct val="90000"/>
              </a:lnSpc>
              <a:spcAft>
                <a:spcPts val="1200"/>
              </a:spcAft>
            </a:pPr>
            <a:r>
              <a:rPr lang="en-US" sz="1800" b="1" dirty="0"/>
              <a:t>Relict species</a:t>
            </a:r>
            <a:r>
              <a:rPr lang="en-US" sz="1800" dirty="0"/>
              <a:t>: “Living fossils”, a species surviving since “ancient time” in isolated populations</a:t>
            </a:r>
          </a:p>
          <a:p>
            <a:pPr>
              <a:lnSpc>
                <a:spcPct val="90000"/>
              </a:lnSpc>
              <a:spcAft>
                <a:spcPts val="1200"/>
              </a:spcAft>
            </a:pPr>
            <a:r>
              <a:rPr lang="en-US" sz="1800" b="1" dirty="0"/>
              <a:t>Endorheic: </a:t>
            </a:r>
            <a:r>
              <a:rPr lang="en-US" sz="1800" dirty="0"/>
              <a:t>a basin or lake that has no external outflow (river or ocean). Only loses water through the earth and evaporation</a:t>
            </a:r>
            <a:endParaRPr lang="en-US" sz="1800" b="1" dirty="0"/>
          </a:p>
        </p:txBody>
      </p:sp>
    </p:spTree>
    <p:extLst>
      <p:ext uri="{BB962C8B-B14F-4D97-AF65-F5344CB8AC3E}">
        <p14:creationId xmlns:p14="http://schemas.microsoft.com/office/powerpoint/2010/main" val="39009019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a:extLst>
              <a:ext uri="{FF2B5EF4-FFF2-40B4-BE49-F238E27FC236}">
                <a16:creationId xmlns:a16="http://schemas.microsoft.com/office/drawing/2014/main" id="{6D770CAA-609C-4BF1-A39A-AC0482A9BCA7}"/>
              </a:ext>
            </a:extLst>
          </p:cNvPr>
          <p:cNvSpPr>
            <a:spLocks noGrp="1"/>
          </p:cNvSpPr>
          <p:nvPr>
            <p:ph type="title"/>
          </p:nvPr>
        </p:nvSpPr>
        <p:spPr>
          <a:xfrm>
            <a:off x="766465" y="838200"/>
            <a:ext cx="2662534" cy="748314"/>
          </a:xfrm>
        </p:spPr>
        <p:txBody>
          <a:bodyPr>
            <a:noAutofit/>
          </a:bodyPr>
          <a:lstStyle/>
          <a:p>
            <a:r>
              <a:rPr lang="en-US" sz="2800" dirty="0"/>
              <a:t>The Data, Pt 3</a:t>
            </a:r>
            <a:br>
              <a:rPr lang="en-US" sz="2800" dirty="0"/>
            </a:br>
            <a:r>
              <a:rPr lang="en-US" sz="2000" dirty="0" err="1"/>
              <a:t>Rstudio</a:t>
            </a:r>
            <a:r>
              <a:rPr lang="en-US" sz="2000" dirty="0"/>
              <a:t>: </a:t>
            </a:r>
            <a:r>
              <a:rPr lang="en-US" sz="2000" dirty="0" err="1"/>
              <a:t>dataRetrieval</a:t>
            </a:r>
            <a:endParaRPr lang="en-US" sz="2800" dirty="0"/>
          </a:p>
        </p:txBody>
      </p:sp>
      <p:sp>
        <p:nvSpPr>
          <p:cNvPr id="3" name="Text Placeholder 2">
            <a:extLst>
              <a:ext uri="{FF2B5EF4-FFF2-40B4-BE49-F238E27FC236}">
                <a16:creationId xmlns:a16="http://schemas.microsoft.com/office/drawing/2014/main" id="{37BFE43E-D8DC-FFD4-230A-B3883124CFD1}"/>
              </a:ext>
            </a:extLst>
          </p:cNvPr>
          <p:cNvSpPr>
            <a:spLocks noGrp="1"/>
          </p:cNvSpPr>
          <p:nvPr>
            <p:ph type="body" sz="half" idx="2"/>
          </p:nvPr>
        </p:nvSpPr>
        <p:spPr>
          <a:xfrm>
            <a:off x="461665" y="1600162"/>
            <a:ext cx="4110335" cy="457238"/>
          </a:xfrm>
        </p:spPr>
        <p:txBody>
          <a:bodyPr>
            <a:normAutofit/>
          </a:bodyPr>
          <a:lstStyle/>
          <a:p>
            <a:r>
              <a:rPr lang="en-US" sz="1800" b="1" dirty="0">
                <a:solidFill>
                  <a:srgbClr val="0E6B9A"/>
                </a:solidFill>
              </a:rPr>
              <a:t>Limitations</a:t>
            </a:r>
          </a:p>
        </p:txBody>
      </p:sp>
      <p:sp>
        <p:nvSpPr>
          <p:cNvPr id="4" name="TextBox 3">
            <a:extLst>
              <a:ext uri="{FF2B5EF4-FFF2-40B4-BE49-F238E27FC236}">
                <a16:creationId xmlns:a16="http://schemas.microsoft.com/office/drawing/2014/main" id="{73B72032-5D25-6B19-2BAF-3DE631E27DD6}"/>
              </a:ext>
            </a:extLst>
          </p:cNvPr>
          <p:cNvSpPr txBox="1"/>
          <p:nvPr/>
        </p:nvSpPr>
        <p:spPr>
          <a:xfrm>
            <a:off x="766465" y="2362200"/>
            <a:ext cx="4876800" cy="1569660"/>
          </a:xfrm>
          <a:prstGeom prst="rect">
            <a:avLst/>
          </a:prstGeom>
          <a:noFill/>
        </p:spPr>
        <p:txBody>
          <a:bodyPr wrap="square" rtlCol="0">
            <a:spAutoFit/>
          </a:bodyPr>
          <a:lstStyle/>
          <a:p>
            <a:pPr marL="171450" indent="-171450">
              <a:buFont typeface="Arial" panose="020B0604020202020204" pitchFamily="34" charset="0"/>
              <a:buChar char="•"/>
            </a:pPr>
            <a:r>
              <a:rPr lang="en-US" sz="1600" dirty="0"/>
              <a:t>Need to know the exact parameters a gauge is recording to pull the data using </a:t>
            </a:r>
            <a:r>
              <a:rPr lang="en-US" sz="1600" dirty="0" err="1"/>
              <a:t>readNWISuv</a:t>
            </a:r>
            <a:endParaRPr lang="en-US" sz="1600" dirty="0"/>
          </a:p>
          <a:p>
            <a:endParaRPr lang="en-US" sz="1600" dirty="0"/>
          </a:p>
          <a:p>
            <a:pPr marL="171450" indent="-171450">
              <a:buFont typeface="Arial" panose="020B0604020202020204" pitchFamily="34" charset="0"/>
              <a:buChar char="•"/>
            </a:pPr>
            <a:r>
              <a:rPr lang="en-US" sz="1600" dirty="0"/>
              <a:t>Can’t pull multiple gauges files at once from the ID # or name, from the R code OR the website</a:t>
            </a:r>
          </a:p>
          <a:p>
            <a:pPr marL="171450" indent="-171450">
              <a:buFont typeface="Arial" panose="020B0604020202020204" pitchFamily="34" charset="0"/>
              <a:buChar char="•"/>
            </a:pPr>
            <a:endParaRPr lang="en-US" sz="1600" dirty="0"/>
          </a:p>
        </p:txBody>
      </p:sp>
      <p:sp>
        <p:nvSpPr>
          <p:cNvPr id="2" name="TextBox 1">
            <a:extLst>
              <a:ext uri="{FF2B5EF4-FFF2-40B4-BE49-F238E27FC236}">
                <a16:creationId xmlns:a16="http://schemas.microsoft.com/office/drawing/2014/main" id="{B81FE63D-7257-B8EE-6404-FBE47CB4EBCF}"/>
              </a:ext>
            </a:extLst>
          </p:cNvPr>
          <p:cNvSpPr txBox="1"/>
          <p:nvPr/>
        </p:nvSpPr>
        <p:spPr>
          <a:xfrm>
            <a:off x="540097" y="4267200"/>
            <a:ext cx="5329535" cy="2308324"/>
          </a:xfrm>
          <a:prstGeom prst="rect">
            <a:avLst/>
          </a:prstGeom>
          <a:noFill/>
        </p:spPr>
        <p:txBody>
          <a:bodyPr wrap="square" rtlCol="0">
            <a:spAutoFit/>
          </a:bodyPr>
          <a:lstStyle/>
          <a:p>
            <a:r>
              <a:rPr lang="en-US" dirty="0"/>
              <a:t>What I want to do: </a:t>
            </a:r>
          </a:p>
          <a:p>
            <a:pPr marL="342900" indent="-342900">
              <a:buFont typeface="Arial" panose="020B0604020202020204" pitchFamily="34" charset="0"/>
              <a:buChar char="•"/>
            </a:pPr>
            <a:r>
              <a:rPr lang="en-US" dirty="0"/>
              <a:t>Give it a location/area and pull all data (or make a selection of data) from the gauges within a boundary/parameter from that area. </a:t>
            </a:r>
          </a:p>
          <a:p>
            <a:pPr marL="800100" lvl="1" indent="-342900">
              <a:buFont typeface="Arial" panose="020B0604020202020204" pitchFamily="34" charset="0"/>
              <a:buChar char="•"/>
            </a:pPr>
            <a:r>
              <a:rPr lang="en-US" dirty="0" err="1"/>
              <a:t>eg</a:t>
            </a:r>
            <a:r>
              <a:rPr lang="en-US" dirty="0"/>
              <a:t>: give me all gauges within a 5 km radius of this point</a:t>
            </a:r>
          </a:p>
          <a:p>
            <a:pPr marL="800100" lvl="1" indent="-342900">
              <a:buFont typeface="Arial" panose="020B0604020202020204" pitchFamily="34" charset="0"/>
              <a:buChar char="•"/>
            </a:pPr>
            <a:r>
              <a:rPr lang="en-US" dirty="0"/>
              <a:t>OR: All gauges within this polygon/four corner shape</a:t>
            </a:r>
          </a:p>
        </p:txBody>
      </p:sp>
      <p:pic>
        <p:nvPicPr>
          <p:cNvPr id="6" name="Picture 5" descr="Text&#10;&#10;Description automatically generated">
            <a:extLst>
              <a:ext uri="{FF2B5EF4-FFF2-40B4-BE49-F238E27FC236}">
                <a16:creationId xmlns:a16="http://schemas.microsoft.com/office/drawing/2014/main" id="{C45CA24E-5859-F6DA-9D81-1C217021030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6185" y="572194"/>
            <a:ext cx="3486150" cy="2055935"/>
          </a:xfrm>
          <a:prstGeom prst="rect">
            <a:avLst/>
          </a:prstGeom>
        </p:spPr>
      </p:pic>
    </p:spTree>
    <p:extLst>
      <p:ext uri="{BB962C8B-B14F-4D97-AF65-F5344CB8AC3E}">
        <p14:creationId xmlns:p14="http://schemas.microsoft.com/office/powerpoint/2010/main" val="263834135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24" name="Group 23">
            <a:extLst>
              <a:ext uri="{FF2B5EF4-FFF2-40B4-BE49-F238E27FC236}">
                <a16:creationId xmlns:a16="http://schemas.microsoft.com/office/drawing/2014/main" id="{6ADA8EC3-01C5-453C-91A6-D01B9E15BF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109" y="0"/>
            <a:ext cx="1827609" cy="6858001"/>
            <a:chOff x="1320800" y="0"/>
            <a:chExt cx="2436813" cy="6858001"/>
          </a:xfrm>
        </p:grpSpPr>
        <p:sp>
          <p:nvSpPr>
            <p:cNvPr id="25" name="Freeform 6">
              <a:extLst>
                <a:ext uri="{FF2B5EF4-FFF2-40B4-BE49-F238E27FC236}">
                  <a16:creationId xmlns:a16="http://schemas.microsoft.com/office/drawing/2014/main" id="{9A1D7546-68ED-4F66-AA8D-D04BEAD3938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6" name="Freeform 7">
              <a:extLst>
                <a:ext uri="{FF2B5EF4-FFF2-40B4-BE49-F238E27FC236}">
                  <a16:creationId xmlns:a16="http://schemas.microsoft.com/office/drawing/2014/main" id="{FCFE8A66-699D-4E05-B8FC-C31AE461D6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7" name="Freeform 8">
              <a:extLst>
                <a:ext uri="{FF2B5EF4-FFF2-40B4-BE49-F238E27FC236}">
                  <a16:creationId xmlns:a16="http://schemas.microsoft.com/office/drawing/2014/main" id="{A124234B-D5D1-45F9-9B32-264F699BCA5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8" name="Freeform 9">
              <a:extLst>
                <a:ext uri="{FF2B5EF4-FFF2-40B4-BE49-F238E27FC236}">
                  <a16:creationId xmlns:a16="http://schemas.microsoft.com/office/drawing/2014/main" id="{7A0B0249-AEB7-44A1-BEC3-A0C07E9E31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9" name="Freeform 10">
              <a:extLst>
                <a:ext uri="{FF2B5EF4-FFF2-40B4-BE49-F238E27FC236}">
                  <a16:creationId xmlns:a16="http://schemas.microsoft.com/office/drawing/2014/main" id="{251D4BF9-284D-4B99-922C-BAB91FB2D9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30" name="Freeform 11">
              <a:extLst>
                <a:ext uri="{FF2B5EF4-FFF2-40B4-BE49-F238E27FC236}">
                  <a16:creationId xmlns:a16="http://schemas.microsoft.com/office/drawing/2014/main" id="{733E9BD1-CC4F-4B4B-A413-92D6B1F0B3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32" name="Rectangle 31">
            <a:extLst>
              <a:ext uri="{FF2B5EF4-FFF2-40B4-BE49-F238E27FC236}">
                <a16:creationId xmlns:a16="http://schemas.microsoft.com/office/drawing/2014/main" id="{2453EB82-AA0B-4AB7-BE68-038A303574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icture containing letter&#10;&#10;Description automatically generated">
            <a:extLst>
              <a:ext uri="{FF2B5EF4-FFF2-40B4-BE49-F238E27FC236}">
                <a16:creationId xmlns:a16="http://schemas.microsoft.com/office/drawing/2014/main" id="{A229E76B-D401-1481-9C58-683E67EB6587}"/>
              </a:ext>
            </a:extLst>
          </p:cNvPr>
          <p:cNvPicPr>
            <a:picLocks noChangeAspect="1"/>
          </p:cNvPicPr>
          <p:nvPr/>
        </p:nvPicPr>
        <p:blipFill rotWithShape="1">
          <a:blip r:embed="rId4">
            <a:extLst>
              <a:ext uri="{28A0092B-C50C-407E-A947-70E740481C1C}">
                <a14:useLocalDpi xmlns:a14="http://schemas.microsoft.com/office/drawing/2010/main" val="0"/>
              </a:ext>
            </a:extLst>
          </a:blip>
          <a:srcRect r="16686" b="-1"/>
          <a:stretch/>
        </p:blipFill>
        <p:spPr>
          <a:xfrm>
            <a:off x="482600" y="643467"/>
            <a:ext cx="8178799" cy="5571066"/>
          </a:xfrm>
          <a:prstGeom prst="rect">
            <a:avLst/>
          </a:prstGeom>
        </p:spPr>
      </p:pic>
      <p:sp>
        <p:nvSpPr>
          <p:cNvPr id="34" name="Rectangle 33">
            <a:extLst>
              <a:ext uri="{FF2B5EF4-FFF2-40B4-BE49-F238E27FC236}">
                <a16:creationId xmlns:a16="http://schemas.microsoft.com/office/drawing/2014/main" id="{F0F42738-AE74-4433-8657-EDE5C5C61A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noFill/>
          <a:ln>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397306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8B1A492-BED4-3FA0-36A5-17E99F306B12}"/>
              </a:ext>
            </a:extLst>
          </p:cNvPr>
          <p:cNvSpPr>
            <a:spLocks noGrp="1"/>
          </p:cNvSpPr>
          <p:nvPr>
            <p:ph type="title"/>
          </p:nvPr>
        </p:nvSpPr>
        <p:spPr>
          <a:xfrm>
            <a:off x="1004123" y="5139797"/>
            <a:ext cx="7515991" cy="1718203"/>
          </a:xfrm>
        </p:spPr>
        <p:txBody>
          <a:bodyPr>
            <a:normAutofit/>
          </a:bodyPr>
          <a:lstStyle/>
          <a:p>
            <a:r>
              <a:rPr lang="en-US" dirty="0">
                <a:hlinkClick r:id="rId3"/>
              </a:rPr>
              <a:t>https://waterservices.usgs.gov/rest/IV-Test-Tool.html</a:t>
            </a:r>
            <a:br>
              <a:rPr lang="en-US" dirty="0"/>
            </a:br>
            <a:r>
              <a:rPr lang="en-US" dirty="0">
                <a:hlinkClick r:id="rId4"/>
              </a:rPr>
              <a:t>https://waterdata.usgs.gov/nwis/inventory?search_criteria=search_site_no&amp;submitted_form=introduction</a:t>
            </a:r>
            <a:br>
              <a:rPr lang="en-US" dirty="0"/>
            </a:br>
            <a:endParaRPr lang="en-US" dirty="0"/>
          </a:p>
        </p:txBody>
      </p:sp>
      <p:pic>
        <p:nvPicPr>
          <p:cNvPr id="12" name="Picture 11">
            <a:extLst>
              <a:ext uri="{FF2B5EF4-FFF2-40B4-BE49-F238E27FC236}">
                <a16:creationId xmlns:a16="http://schemas.microsoft.com/office/drawing/2014/main" id="{E0FBED1F-CB39-0BAE-1A0C-80585E449E0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09600" y="762000"/>
            <a:ext cx="3867395" cy="4070637"/>
          </a:xfrm>
          <a:prstGeom prst="rect">
            <a:avLst/>
          </a:prstGeom>
        </p:spPr>
      </p:pic>
      <p:pic>
        <p:nvPicPr>
          <p:cNvPr id="16" name="Picture 15" descr="Table&#10;&#10;Description automatically generated">
            <a:extLst>
              <a:ext uri="{FF2B5EF4-FFF2-40B4-BE49-F238E27FC236}">
                <a16:creationId xmlns:a16="http://schemas.microsoft.com/office/drawing/2014/main" id="{0DD52EFC-4D32-167D-F481-B4A04B3739E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01817" y="168965"/>
            <a:ext cx="4825258" cy="4987397"/>
          </a:xfrm>
          <a:prstGeom prst="rect">
            <a:avLst/>
          </a:prstGeom>
        </p:spPr>
      </p:pic>
    </p:spTree>
    <p:extLst>
      <p:ext uri="{BB962C8B-B14F-4D97-AF65-F5344CB8AC3E}">
        <p14:creationId xmlns:p14="http://schemas.microsoft.com/office/powerpoint/2010/main" val="5441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Graphical user interface&#10;&#10;Description automatically generated">
            <a:extLst>
              <a:ext uri="{FF2B5EF4-FFF2-40B4-BE49-F238E27FC236}">
                <a16:creationId xmlns:a16="http://schemas.microsoft.com/office/drawing/2014/main" id="{C054DEF4-105C-0BFF-88C4-E95199FE1184}"/>
              </a:ext>
            </a:extLst>
          </p:cNvPr>
          <p:cNvPicPr>
            <a:picLocks noChangeAspect="1"/>
          </p:cNvPicPr>
          <p:nvPr/>
        </p:nvPicPr>
        <p:blipFill rotWithShape="1">
          <a:blip r:embed="rId3">
            <a:extLst>
              <a:ext uri="{28A0092B-C50C-407E-A947-70E740481C1C}">
                <a14:useLocalDpi xmlns:a14="http://schemas.microsoft.com/office/drawing/2010/main" val="0"/>
              </a:ext>
            </a:extLst>
          </a:blip>
          <a:srcRect b="7778"/>
          <a:stretch/>
        </p:blipFill>
        <p:spPr>
          <a:xfrm>
            <a:off x="750910" y="266700"/>
            <a:ext cx="7642179" cy="6324600"/>
          </a:xfrm>
          <a:prstGeom prst="rect">
            <a:avLst/>
          </a:prstGeom>
        </p:spPr>
      </p:pic>
    </p:spTree>
    <p:extLst>
      <p:ext uri="{BB962C8B-B14F-4D97-AF65-F5344CB8AC3E}">
        <p14:creationId xmlns:p14="http://schemas.microsoft.com/office/powerpoint/2010/main" val="14112170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2F44A-FD75-4B80-BFFE-C183A5585C6D}"/>
              </a:ext>
            </a:extLst>
          </p:cNvPr>
          <p:cNvSpPr>
            <a:spLocks noGrp="1"/>
          </p:cNvSpPr>
          <p:nvPr>
            <p:ph type="title"/>
          </p:nvPr>
        </p:nvSpPr>
        <p:spPr>
          <a:xfrm>
            <a:off x="1113233" y="685801"/>
            <a:ext cx="1924934" cy="1371600"/>
          </a:xfrm>
        </p:spPr>
        <p:txBody>
          <a:bodyPr>
            <a:normAutofit/>
          </a:bodyPr>
          <a:lstStyle/>
          <a:p>
            <a:r>
              <a:rPr lang="en-US" dirty="0"/>
              <a:t>The Fish</a:t>
            </a:r>
          </a:p>
        </p:txBody>
      </p:sp>
      <p:sp>
        <p:nvSpPr>
          <p:cNvPr id="3" name="Content Placeholder 2">
            <a:extLst>
              <a:ext uri="{FF2B5EF4-FFF2-40B4-BE49-F238E27FC236}">
                <a16:creationId xmlns:a16="http://schemas.microsoft.com/office/drawing/2014/main" id="{0F724F9B-0DFD-4DE1-B292-3FFB3770B377}"/>
              </a:ext>
            </a:extLst>
          </p:cNvPr>
          <p:cNvSpPr>
            <a:spLocks noGrp="1"/>
          </p:cNvSpPr>
          <p:nvPr>
            <p:ph sz="quarter" idx="13"/>
          </p:nvPr>
        </p:nvSpPr>
        <p:spPr>
          <a:xfrm>
            <a:off x="3536195" y="612057"/>
            <a:ext cx="5364456" cy="3753466"/>
          </a:xfrm>
        </p:spPr>
        <p:txBody>
          <a:bodyPr>
            <a:normAutofit/>
          </a:bodyPr>
          <a:lstStyle/>
          <a:p>
            <a:pPr>
              <a:lnSpc>
                <a:spcPct val="90000"/>
              </a:lnSpc>
            </a:pPr>
            <a:r>
              <a:rPr lang="en-US" sz="2200" dirty="0"/>
              <a:t>A small species of thermophilic fish endemic to Soldier Meadows in Black Rock Desert</a:t>
            </a:r>
          </a:p>
          <a:p>
            <a:pPr>
              <a:lnSpc>
                <a:spcPct val="90000"/>
              </a:lnSpc>
            </a:pPr>
            <a:r>
              <a:rPr lang="en-US" sz="2200" dirty="0"/>
              <a:t>Found only within the ~6-9 outflows of local hot springs (distribution fluctuates as springs dry up)</a:t>
            </a:r>
          </a:p>
          <a:p>
            <a:pPr>
              <a:lnSpc>
                <a:spcPct val="90000"/>
              </a:lnSpc>
            </a:pPr>
            <a:r>
              <a:rPr lang="en-US" sz="2200" dirty="0"/>
              <a:t>Can withstand temperatures from </a:t>
            </a:r>
            <a:r>
              <a:rPr lang="en-US" sz="2200" dirty="0">
                <a:solidFill>
                  <a:schemeClr val="accent1"/>
                </a:solidFill>
              </a:rPr>
              <a:t>18-40.5°C</a:t>
            </a:r>
            <a:r>
              <a:rPr lang="en-US" sz="2200" dirty="0"/>
              <a:t> (59-104°F), and have been observed to prefer 20-30°C. </a:t>
            </a:r>
          </a:p>
        </p:txBody>
      </p:sp>
      <p:pic>
        <p:nvPicPr>
          <p:cNvPr id="2050" name="Picture 2" descr="Desert Dace">
            <a:extLst>
              <a:ext uri="{FF2B5EF4-FFF2-40B4-BE49-F238E27FC236}">
                <a16:creationId xmlns:a16="http://schemas.microsoft.com/office/drawing/2014/main" id="{B4BB8DF9-CFA0-4352-A262-ED75FE14B42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552919" y="4553084"/>
            <a:ext cx="3328999" cy="1685977"/>
          </a:xfrm>
          <a:prstGeom prst="roundRect">
            <a:avLst>
              <a:gd name="adj" fmla="val 4380"/>
            </a:avLst>
          </a:pr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07472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E2F44A-FD75-4B80-BFFE-C183A5585C6D}"/>
              </a:ext>
            </a:extLst>
          </p:cNvPr>
          <p:cNvSpPr>
            <a:spLocks noGrp="1"/>
          </p:cNvSpPr>
          <p:nvPr>
            <p:ph type="title"/>
          </p:nvPr>
        </p:nvSpPr>
        <p:spPr>
          <a:xfrm>
            <a:off x="1113233" y="685801"/>
            <a:ext cx="1924934" cy="1371600"/>
          </a:xfrm>
        </p:spPr>
        <p:txBody>
          <a:bodyPr>
            <a:normAutofit/>
          </a:bodyPr>
          <a:lstStyle/>
          <a:p>
            <a:r>
              <a:rPr lang="en-US" dirty="0"/>
              <a:t>The Fish</a:t>
            </a:r>
          </a:p>
        </p:txBody>
      </p:sp>
      <p:sp>
        <p:nvSpPr>
          <p:cNvPr id="3" name="Content Placeholder 2">
            <a:extLst>
              <a:ext uri="{FF2B5EF4-FFF2-40B4-BE49-F238E27FC236}">
                <a16:creationId xmlns:a16="http://schemas.microsoft.com/office/drawing/2014/main" id="{0F724F9B-0DFD-4DE1-B292-3FFB3770B377}"/>
              </a:ext>
            </a:extLst>
          </p:cNvPr>
          <p:cNvSpPr>
            <a:spLocks noGrp="1"/>
          </p:cNvSpPr>
          <p:nvPr>
            <p:ph sz="quarter" idx="13"/>
          </p:nvPr>
        </p:nvSpPr>
        <p:spPr>
          <a:xfrm>
            <a:off x="3536195" y="612057"/>
            <a:ext cx="5364456" cy="3753466"/>
          </a:xfrm>
        </p:spPr>
        <p:txBody>
          <a:bodyPr>
            <a:normAutofit/>
          </a:bodyPr>
          <a:lstStyle/>
          <a:p>
            <a:pPr>
              <a:lnSpc>
                <a:spcPct val="90000"/>
              </a:lnSpc>
            </a:pPr>
            <a:r>
              <a:rPr lang="en-US" sz="2200" dirty="0"/>
              <a:t>A small species of thermophilic fish endemic to Soldier Meadows in Black Rock Desert</a:t>
            </a:r>
          </a:p>
          <a:p>
            <a:pPr>
              <a:lnSpc>
                <a:spcPct val="90000"/>
              </a:lnSpc>
            </a:pPr>
            <a:r>
              <a:rPr lang="en-US" sz="2200" dirty="0"/>
              <a:t>Found only within the ~6-9 outflows of local hot springs (distribution fluctuates as springs dry up)</a:t>
            </a:r>
          </a:p>
          <a:p>
            <a:pPr>
              <a:lnSpc>
                <a:spcPct val="90000"/>
              </a:lnSpc>
            </a:pPr>
            <a:r>
              <a:rPr lang="en-US" sz="2200" dirty="0"/>
              <a:t>Can withstand temperatures from </a:t>
            </a:r>
            <a:r>
              <a:rPr lang="en-US" sz="2200" dirty="0">
                <a:solidFill>
                  <a:schemeClr val="accent1"/>
                </a:solidFill>
              </a:rPr>
              <a:t>18-40.5°C</a:t>
            </a:r>
            <a:r>
              <a:rPr lang="en-US" sz="2200" dirty="0"/>
              <a:t> (59-104°F), and have been observed to prefer 20-30°C. </a:t>
            </a:r>
          </a:p>
        </p:txBody>
      </p:sp>
      <p:pic>
        <p:nvPicPr>
          <p:cNvPr id="2050" name="Picture 2" descr="Desert Dace">
            <a:extLst>
              <a:ext uri="{FF2B5EF4-FFF2-40B4-BE49-F238E27FC236}">
                <a16:creationId xmlns:a16="http://schemas.microsoft.com/office/drawing/2014/main" id="{B4BB8DF9-CFA0-4352-A262-ED75FE14B42F}"/>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552919" y="4553084"/>
            <a:ext cx="3328999" cy="1685977"/>
          </a:xfrm>
          <a:prstGeom prst="roundRect">
            <a:avLst>
              <a:gd name="adj" fmla="val 4380"/>
            </a:avLst>
          </a:prstGeom>
          <a:no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a:extLst>
            <a:ext uri="{909E8E84-426E-40DD-AFC4-6F175D3DCCD1}">
              <a14:hiddenFill xmlns:a14="http://schemas.microsoft.com/office/drawing/2010/main">
                <a:solidFill>
                  <a:srgbClr val="FFFFFF"/>
                </a:solidFill>
              </a14:hiddenFill>
            </a:ext>
          </a:extLst>
        </p:spPr>
      </p:pic>
      <p:pic>
        <p:nvPicPr>
          <p:cNvPr id="5" name="Picture 4" descr="A picture containing text, person, blurry, dark&#10;&#10;Description automatically generated">
            <a:extLst>
              <a:ext uri="{FF2B5EF4-FFF2-40B4-BE49-F238E27FC236}">
                <a16:creationId xmlns:a16="http://schemas.microsoft.com/office/drawing/2014/main" id="{0958C489-D1C7-42AA-7D3F-E810485B570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68239" y="2488790"/>
            <a:ext cx="3162300" cy="3147023"/>
          </a:xfrm>
          <a:prstGeom prst="rect">
            <a:avLst/>
          </a:prstGeom>
        </p:spPr>
      </p:pic>
    </p:spTree>
    <p:extLst>
      <p:ext uri="{BB962C8B-B14F-4D97-AF65-F5344CB8AC3E}">
        <p14:creationId xmlns:p14="http://schemas.microsoft.com/office/powerpoint/2010/main" val="1875844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E03BF673-8C68-4092-BF1B-53C57EFEC2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618" cy="6858000"/>
          </a:xfrm>
          <a:prstGeom prst="rect">
            <a:avLst/>
          </a:prstGeom>
          <a:ln>
            <a:noFill/>
          </a:ln>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US" dirty="0"/>
          </a:p>
        </p:txBody>
      </p:sp>
      <p:sp useBgFill="1">
        <p:nvSpPr>
          <p:cNvPr id="10" name="Freeform: Shape 9">
            <a:extLst>
              <a:ext uri="{FF2B5EF4-FFF2-40B4-BE49-F238E27FC236}">
                <a16:creationId xmlns:a16="http://schemas.microsoft.com/office/drawing/2014/main" id="{B1BDB70B-F0E6-4867-818F-C582494FB6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2812" y="0"/>
            <a:ext cx="8351188" cy="6858000"/>
          </a:xfrm>
          <a:custGeom>
            <a:avLst/>
            <a:gdLst>
              <a:gd name="connsiteX0" fmla="*/ 7627977 w 11134917"/>
              <a:gd name="connsiteY0" fmla="*/ 0 h 6858000"/>
              <a:gd name="connsiteX1" fmla="*/ 8129873 w 11134917"/>
              <a:gd name="connsiteY1" fmla="*/ 0 h 6858000"/>
              <a:gd name="connsiteX2" fmla="*/ 11134917 w 11134917"/>
              <a:gd name="connsiteY2" fmla="*/ 0 h 6858000"/>
              <a:gd name="connsiteX3" fmla="*/ 11134917 w 11134917"/>
              <a:gd name="connsiteY3" fmla="*/ 6858000 h 6858000"/>
              <a:gd name="connsiteX4" fmla="*/ 8129873 w 11134917"/>
              <a:gd name="connsiteY4" fmla="*/ 6858000 h 6858000"/>
              <a:gd name="connsiteX5" fmla="*/ 7627977 w 11134917"/>
              <a:gd name="connsiteY5" fmla="*/ 6858000 h 6858000"/>
              <a:gd name="connsiteX6" fmla="*/ 7627977 w 11134917"/>
              <a:gd name="connsiteY6" fmla="*/ 6857419 h 6858000"/>
              <a:gd name="connsiteX7" fmla="*/ 1921931 w 11134917"/>
              <a:gd name="connsiteY7" fmla="*/ 6850814 h 6858000"/>
              <a:gd name="connsiteX8" fmla="*/ 0 w 11134917"/>
              <a:gd name="connsiteY8" fmla="*/ 5325357 h 6858000"/>
              <a:gd name="connsiteX9" fmla="*/ 838199 w 11134917"/>
              <a:gd name="connsiteY9" fmla="*/ 7331 h 6858000"/>
              <a:gd name="connsiteX10" fmla="*/ 7627977 w 11134917"/>
              <a:gd name="connsiteY10" fmla="*/ 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34917" h="6858000">
                <a:moveTo>
                  <a:pt x="7627977" y="0"/>
                </a:moveTo>
                <a:lnTo>
                  <a:pt x="8129873" y="0"/>
                </a:lnTo>
                <a:lnTo>
                  <a:pt x="11134917" y="0"/>
                </a:lnTo>
                <a:lnTo>
                  <a:pt x="11134917" y="6858000"/>
                </a:lnTo>
                <a:lnTo>
                  <a:pt x="8129873" y="6858000"/>
                </a:lnTo>
                <a:lnTo>
                  <a:pt x="7627977" y="6858000"/>
                </a:lnTo>
                <a:lnTo>
                  <a:pt x="7627977" y="6857419"/>
                </a:lnTo>
                <a:lnTo>
                  <a:pt x="1921931" y="6850814"/>
                </a:lnTo>
                <a:lnTo>
                  <a:pt x="0" y="5325357"/>
                </a:lnTo>
                <a:lnTo>
                  <a:pt x="838199" y="7331"/>
                </a:lnTo>
                <a:lnTo>
                  <a:pt x="7627977" y="505"/>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E52C707-F508-47B5-8864-8CC3EE0F030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09018" y="0"/>
            <a:ext cx="1827609" cy="6858001"/>
            <a:chOff x="1320800" y="0"/>
            <a:chExt cx="2436813" cy="6858001"/>
          </a:xfrm>
        </p:grpSpPr>
        <p:sp>
          <p:nvSpPr>
            <p:cNvPr id="13" name="Freeform 6">
              <a:extLst>
                <a:ext uri="{FF2B5EF4-FFF2-40B4-BE49-F238E27FC236}">
                  <a16:creationId xmlns:a16="http://schemas.microsoft.com/office/drawing/2014/main" id="{066B5DD9-1C9B-4957-AF7C-8E11C7E88BB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4" name="Freeform 7">
              <a:extLst>
                <a:ext uri="{FF2B5EF4-FFF2-40B4-BE49-F238E27FC236}">
                  <a16:creationId xmlns:a16="http://schemas.microsoft.com/office/drawing/2014/main" id="{8DF9D480-2CEE-4037-8C1B-6380686300D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5" name="Freeform 8">
              <a:extLst>
                <a:ext uri="{FF2B5EF4-FFF2-40B4-BE49-F238E27FC236}">
                  <a16:creationId xmlns:a16="http://schemas.microsoft.com/office/drawing/2014/main" id="{EBF6F7B8-E51D-495D-B944-B8E2E84C57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6" name="Freeform 9">
              <a:extLst>
                <a:ext uri="{FF2B5EF4-FFF2-40B4-BE49-F238E27FC236}">
                  <a16:creationId xmlns:a16="http://schemas.microsoft.com/office/drawing/2014/main" id="{F43BB0F7-F9F4-4CFA-9277-2B671DC701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7" name="Freeform 10">
              <a:extLst>
                <a:ext uri="{FF2B5EF4-FFF2-40B4-BE49-F238E27FC236}">
                  <a16:creationId xmlns:a16="http://schemas.microsoft.com/office/drawing/2014/main" id="{D51F18A6-D926-4462-B110-63097184F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8" name="Freeform 11">
              <a:extLst>
                <a:ext uri="{FF2B5EF4-FFF2-40B4-BE49-F238E27FC236}">
                  <a16:creationId xmlns:a16="http://schemas.microsoft.com/office/drawing/2014/main" id="{ED77B4F5-55D8-444A-9EFF-CAAA8CD69F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2FE2F44A-FD75-4B80-BFFE-C183A5585C6D}"/>
              </a:ext>
            </a:extLst>
          </p:cNvPr>
          <p:cNvSpPr>
            <a:spLocks noGrp="1"/>
          </p:cNvSpPr>
          <p:nvPr>
            <p:ph type="title"/>
          </p:nvPr>
        </p:nvSpPr>
        <p:spPr>
          <a:xfrm>
            <a:off x="1377009" y="1072609"/>
            <a:ext cx="2281168" cy="1822991"/>
          </a:xfrm>
          <a:effectLst/>
        </p:spPr>
        <p:txBody>
          <a:bodyPr anchor="ctr">
            <a:normAutofit/>
          </a:bodyPr>
          <a:lstStyle/>
          <a:p>
            <a:r>
              <a:rPr lang="en-US" dirty="0">
                <a:solidFill>
                  <a:schemeClr val="tx2"/>
                </a:solidFill>
              </a:rPr>
              <a:t>We know very little</a:t>
            </a:r>
          </a:p>
        </p:txBody>
      </p:sp>
      <p:sp>
        <p:nvSpPr>
          <p:cNvPr id="3" name="Content Placeholder 2">
            <a:extLst>
              <a:ext uri="{FF2B5EF4-FFF2-40B4-BE49-F238E27FC236}">
                <a16:creationId xmlns:a16="http://schemas.microsoft.com/office/drawing/2014/main" id="{0F724F9B-0DFD-4DE1-B292-3FFB3770B377}"/>
              </a:ext>
            </a:extLst>
          </p:cNvPr>
          <p:cNvSpPr>
            <a:spLocks noGrp="1"/>
          </p:cNvSpPr>
          <p:nvPr>
            <p:ph sz="quarter" idx="13"/>
          </p:nvPr>
        </p:nvSpPr>
        <p:spPr>
          <a:xfrm>
            <a:off x="3861774" y="1072609"/>
            <a:ext cx="4787405" cy="4522647"/>
          </a:xfrm>
        </p:spPr>
        <p:txBody>
          <a:bodyPr anchor="ctr">
            <a:normAutofit fontScale="85000" lnSpcReduction="10000"/>
          </a:bodyPr>
          <a:lstStyle/>
          <a:p>
            <a:r>
              <a:rPr lang="en-US" dirty="0"/>
              <a:t>Have been observed breeding and spawning THREE TIMES since discovery in 1948</a:t>
            </a:r>
          </a:p>
          <a:p>
            <a:pPr lvl="1"/>
            <a:r>
              <a:rPr lang="en-US" sz="2400" dirty="0"/>
              <a:t>Implies year-round spawning</a:t>
            </a:r>
          </a:p>
          <a:p>
            <a:r>
              <a:rPr lang="en-US" dirty="0"/>
              <a:t>Distribution overlaps with speckled dace </a:t>
            </a:r>
            <a:r>
              <a:rPr lang="en-US" i="1" dirty="0"/>
              <a:t>(</a:t>
            </a:r>
            <a:r>
              <a:rPr lang="en-US" i="1" dirty="0" err="1"/>
              <a:t>Rhinichthys</a:t>
            </a:r>
            <a:r>
              <a:rPr lang="en-US" i="1" dirty="0"/>
              <a:t> </a:t>
            </a:r>
            <a:r>
              <a:rPr lang="en-US" i="1" dirty="0" err="1"/>
              <a:t>osculus</a:t>
            </a:r>
            <a:r>
              <a:rPr lang="en-US" i="1" dirty="0"/>
              <a:t>) </a:t>
            </a:r>
            <a:r>
              <a:rPr lang="en-US" dirty="0"/>
              <a:t>in cooler waters. </a:t>
            </a:r>
          </a:p>
          <a:p>
            <a:pPr lvl="1"/>
            <a:r>
              <a:rPr lang="en-US" sz="2400" dirty="0"/>
              <a:t>Level of interaction and overlap is unknown (interbreeding, hybridization, and competition)</a:t>
            </a:r>
          </a:p>
          <a:p>
            <a:pPr lvl="1"/>
            <a:r>
              <a:rPr lang="en-US" sz="2400" dirty="0"/>
              <a:t>AND YET</a:t>
            </a:r>
          </a:p>
          <a:p>
            <a:pPr lvl="2"/>
            <a:r>
              <a:rPr lang="en-US" sz="2400" dirty="0"/>
              <a:t>Desert dace have been observed (in captivity) eating other fish, INCLUDING speckled dace</a:t>
            </a:r>
          </a:p>
        </p:txBody>
      </p:sp>
      <p:pic>
        <p:nvPicPr>
          <p:cNvPr id="5" name="Picture 4" descr="A picture containing person, close&#10;&#10;Description automatically generated">
            <a:extLst>
              <a:ext uri="{FF2B5EF4-FFF2-40B4-BE49-F238E27FC236}">
                <a16:creationId xmlns:a16="http://schemas.microsoft.com/office/drawing/2014/main" id="{11A8BB3C-6BC9-6D94-1BA9-2E69DC28881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18408" y="3103830"/>
            <a:ext cx="2716392" cy="2716392"/>
          </a:xfrm>
          <a:prstGeom prst="rect">
            <a:avLst/>
          </a:prstGeom>
        </p:spPr>
      </p:pic>
    </p:spTree>
    <p:extLst>
      <p:ext uri="{BB962C8B-B14F-4D97-AF65-F5344CB8AC3E}">
        <p14:creationId xmlns:p14="http://schemas.microsoft.com/office/powerpoint/2010/main" val="412132063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36" name="Group 35">
            <a:extLst>
              <a:ext uri="{FF2B5EF4-FFF2-40B4-BE49-F238E27FC236}">
                <a16:creationId xmlns:a16="http://schemas.microsoft.com/office/drawing/2014/main" id="{A2E861A3-F23C-46B8-A38A-4A22E453D99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109" y="0"/>
            <a:ext cx="1827609" cy="6858001"/>
            <a:chOff x="1320800" y="0"/>
            <a:chExt cx="2436813" cy="6858001"/>
          </a:xfrm>
        </p:grpSpPr>
        <p:sp>
          <p:nvSpPr>
            <p:cNvPr id="37" name="Freeform 6">
              <a:extLst>
                <a:ext uri="{FF2B5EF4-FFF2-40B4-BE49-F238E27FC236}">
                  <a16:creationId xmlns:a16="http://schemas.microsoft.com/office/drawing/2014/main" id="{8BC3D220-643B-4160-B5A9-59DF5D21F4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38" name="Freeform 7">
              <a:extLst>
                <a:ext uri="{FF2B5EF4-FFF2-40B4-BE49-F238E27FC236}">
                  <a16:creationId xmlns:a16="http://schemas.microsoft.com/office/drawing/2014/main" id="{B92237DE-D518-4625-8392-66D7084588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39" name="Freeform 8">
              <a:extLst>
                <a:ext uri="{FF2B5EF4-FFF2-40B4-BE49-F238E27FC236}">
                  <a16:creationId xmlns:a16="http://schemas.microsoft.com/office/drawing/2014/main" id="{F290F0DD-E80A-4263-94E1-A41F57D84CC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40" name="Freeform 9">
              <a:extLst>
                <a:ext uri="{FF2B5EF4-FFF2-40B4-BE49-F238E27FC236}">
                  <a16:creationId xmlns:a16="http://schemas.microsoft.com/office/drawing/2014/main" id="{D78EA7D2-CCEA-435E-873D-36BF0522FF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41" name="Freeform 10">
              <a:extLst>
                <a:ext uri="{FF2B5EF4-FFF2-40B4-BE49-F238E27FC236}">
                  <a16:creationId xmlns:a16="http://schemas.microsoft.com/office/drawing/2014/main" id="{9DFA731E-D6BB-42CC-AA05-64023DC81F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42" name="Freeform 11">
              <a:extLst>
                <a:ext uri="{FF2B5EF4-FFF2-40B4-BE49-F238E27FC236}">
                  <a16:creationId xmlns:a16="http://schemas.microsoft.com/office/drawing/2014/main" id="{B00D0483-90FB-4EB4-9770-CA8A310D50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1">
            <a:extLst>
              <a:ext uri="{FF2B5EF4-FFF2-40B4-BE49-F238E27FC236}">
                <a16:creationId xmlns:a16="http://schemas.microsoft.com/office/drawing/2014/main" id="{537CB1D6-D1BD-4E2D-B2D9-D33E7C3C2BC2}"/>
              </a:ext>
            </a:extLst>
          </p:cNvPr>
          <p:cNvSpPr>
            <a:spLocks noGrp="1"/>
          </p:cNvSpPr>
          <p:nvPr>
            <p:ph type="title"/>
          </p:nvPr>
        </p:nvSpPr>
        <p:spPr>
          <a:xfrm>
            <a:off x="1113234" y="685800"/>
            <a:ext cx="3209196" cy="1752599"/>
          </a:xfrm>
        </p:spPr>
        <p:txBody>
          <a:bodyPr>
            <a:normAutofit/>
          </a:bodyPr>
          <a:lstStyle/>
          <a:p>
            <a:r>
              <a:rPr lang="en-US"/>
              <a:t>The Habitat</a:t>
            </a:r>
            <a:endParaRPr lang="en-US" dirty="0"/>
          </a:p>
        </p:txBody>
      </p:sp>
      <p:sp>
        <p:nvSpPr>
          <p:cNvPr id="3" name="Content Placeholder 2">
            <a:extLst>
              <a:ext uri="{FF2B5EF4-FFF2-40B4-BE49-F238E27FC236}">
                <a16:creationId xmlns:a16="http://schemas.microsoft.com/office/drawing/2014/main" id="{00B51B95-E51D-4E10-BC43-8878B6F43995}"/>
              </a:ext>
            </a:extLst>
          </p:cNvPr>
          <p:cNvSpPr>
            <a:spLocks noGrp="1"/>
          </p:cNvSpPr>
          <p:nvPr>
            <p:ph sz="quarter" idx="13"/>
          </p:nvPr>
        </p:nvSpPr>
        <p:spPr>
          <a:xfrm>
            <a:off x="1113232" y="2133600"/>
            <a:ext cx="3209197" cy="3657601"/>
          </a:xfrm>
        </p:spPr>
        <p:txBody>
          <a:bodyPr>
            <a:normAutofit fontScale="92500" lnSpcReduction="10000"/>
          </a:bodyPr>
          <a:lstStyle/>
          <a:p>
            <a:pPr>
              <a:lnSpc>
                <a:spcPct val="90000"/>
              </a:lnSpc>
            </a:pPr>
            <a:r>
              <a:rPr lang="en-US" sz="1600" dirty="0"/>
              <a:t>Soldier Meadows is a series of ~50 hot springs in northern Black Rock Desert </a:t>
            </a:r>
          </a:p>
          <a:p>
            <a:pPr>
              <a:lnSpc>
                <a:spcPct val="90000"/>
              </a:lnSpc>
            </a:pPr>
            <a:r>
              <a:rPr lang="en-US" sz="1600" dirty="0"/>
              <a:t>Left over from Lake Lahontan, an ancient Pleistocene endorheic lake that covered most of northwestern Nevada (~115,000 </a:t>
            </a:r>
            <a:r>
              <a:rPr lang="en-US" sz="1600" b="0" i="0" u="none" strike="noStrike" dirty="0">
                <a:effectLst/>
              </a:rPr>
              <a:t>km</a:t>
            </a:r>
            <a:r>
              <a:rPr lang="en-US" sz="1600" baseline="30000" dirty="0"/>
              <a:t>2</a:t>
            </a:r>
            <a:r>
              <a:rPr lang="en-US" sz="1600" b="0" i="0" u="none" strike="noStrike" dirty="0">
                <a:effectLst/>
              </a:rPr>
              <a:t>) </a:t>
            </a:r>
          </a:p>
          <a:p>
            <a:pPr lvl="1">
              <a:lnSpc>
                <a:spcPct val="90000"/>
              </a:lnSpc>
            </a:pPr>
            <a:r>
              <a:rPr lang="en-US" sz="1600" dirty="0"/>
              <a:t>The Soldier Meadows hot springs (and desert dace) have been isolated for the last 10,000 years, at least</a:t>
            </a:r>
          </a:p>
          <a:p>
            <a:pPr lvl="1">
              <a:lnSpc>
                <a:spcPct val="90000"/>
              </a:lnSpc>
            </a:pPr>
            <a:r>
              <a:rPr lang="en-US" sz="1600" b="0" i="0" u="none" strike="noStrike" dirty="0">
                <a:effectLst/>
              </a:rPr>
              <a:t>Long history of isolation, physical evidence of the area, and high levels of genetic diversity = relict species</a:t>
            </a:r>
          </a:p>
          <a:p>
            <a:pPr>
              <a:lnSpc>
                <a:spcPct val="90000"/>
              </a:lnSpc>
            </a:pPr>
            <a:endParaRPr lang="en-US" sz="1600" dirty="0"/>
          </a:p>
        </p:txBody>
      </p:sp>
      <p:sp>
        <p:nvSpPr>
          <p:cNvPr id="44" name="Rounded Rectangle 16">
            <a:extLst>
              <a:ext uri="{FF2B5EF4-FFF2-40B4-BE49-F238E27FC236}">
                <a16:creationId xmlns:a16="http://schemas.microsoft.com/office/drawing/2014/main" id="{DD7EED39-224E-4230-8FD1-B1E1AF6C6E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0" y="648931"/>
            <a:ext cx="4055267" cy="5231964"/>
          </a:xfrm>
          <a:prstGeom prst="roundRect">
            <a:avLst>
              <a:gd name="adj" fmla="val 4834"/>
            </a:avLst>
          </a:prstGeom>
          <a:solidFill>
            <a:schemeClr val="bg1"/>
          </a:solidFill>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A person standing on a rocky area&#10;&#10;Description automatically generated with medium confidence">
            <a:extLst>
              <a:ext uri="{FF2B5EF4-FFF2-40B4-BE49-F238E27FC236}">
                <a16:creationId xmlns:a16="http://schemas.microsoft.com/office/drawing/2014/main" id="{2B61D0CE-96E2-4001-BE7D-73A4FDCB1AD0}"/>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4162" r="-3" b="-3"/>
          <a:stretch/>
        </p:blipFill>
        <p:spPr>
          <a:xfrm>
            <a:off x="4825805" y="1011765"/>
            <a:ext cx="3558115" cy="4546708"/>
          </a:xfrm>
          <a:prstGeom prst="rect">
            <a:avLst/>
          </a:prstGeom>
        </p:spPr>
      </p:pic>
    </p:spTree>
    <p:extLst>
      <p:ext uri="{BB962C8B-B14F-4D97-AF65-F5344CB8AC3E}">
        <p14:creationId xmlns:p14="http://schemas.microsoft.com/office/powerpoint/2010/main" val="28145215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3">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35" name="Group 134">
            <a:extLst>
              <a:ext uri="{FF2B5EF4-FFF2-40B4-BE49-F238E27FC236}">
                <a16:creationId xmlns:a16="http://schemas.microsoft.com/office/drawing/2014/main" id="{97F70779-0FB4-4D13-9933-18A7142A03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109" y="0"/>
            <a:ext cx="1827609" cy="6858001"/>
            <a:chOff x="1320800" y="0"/>
            <a:chExt cx="2436813" cy="6858001"/>
          </a:xfrm>
        </p:grpSpPr>
        <p:sp>
          <p:nvSpPr>
            <p:cNvPr id="136" name="Freeform 6">
              <a:extLst>
                <a:ext uri="{FF2B5EF4-FFF2-40B4-BE49-F238E27FC236}">
                  <a16:creationId xmlns:a16="http://schemas.microsoft.com/office/drawing/2014/main" id="{C9FDF95E-BC42-458B-900C-0ED39FD603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37" name="Freeform 7">
              <a:extLst>
                <a:ext uri="{FF2B5EF4-FFF2-40B4-BE49-F238E27FC236}">
                  <a16:creationId xmlns:a16="http://schemas.microsoft.com/office/drawing/2014/main" id="{96C47C77-BC71-465B-8B16-C27FF764FB7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38" name="Freeform 8">
              <a:extLst>
                <a:ext uri="{FF2B5EF4-FFF2-40B4-BE49-F238E27FC236}">
                  <a16:creationId xmlns:a16="http://schemas.microsoft.com/office/drawing/2014/main" id="{9C9D7DE9-072C-4007-978E-925F5E6AA4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39" name="Freeform 9">
              <a:extLst>
                <a:ext uri="{FF2B5EF4-FFF2-40B4-BE49-F238E27FC236}">
                  <a16:creationId xmlns:a16="http://schemas.microsoft.com/office/drawing/2014/main" id="{C48D08DD-584A-4D31-99E6-1A16D6E17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40" name="Freeform 10">
              <a:extLst>
                <a:ext uri="{FF2B5EF4-FFF2-40B4-BE49-F238E27FC236}">
                  <a16:creationId xmlns:a16="http://schemas.microsoft.com/office/drawing/2014/main" id="{CB24CE8B-7A6A-4B64-8A78-FA49AC5B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41" name="Freeform 11">
              <a:extLst>
                <a:ext uri="{FF2B5EF4-FFF2-40B4-BE49-F238E27FC236}">
                  <a16:creationId xmlns:a16="http://schemas.microsoft.com/office/drawing/2014/main" id="{91F086CD-0318-46B7-97AC-CE844A0E2B2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useBgFill="1">
        <p:nvSpPr>
          <p:cNvPr id="143" name="Rectangle 142">
            <a:extLst>
              <a:ext uri="{FF2B5EF4-FFF2-40B4-BE49-F238E27FC236}">
                <a16:creationId xmlns:a16="http://schemas.microsoft.com/office/drawing/2014/main" id="{FB094530-6EC1-4817-855F-66806BEEC7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5" name="Rectangle 144">
            <a:extLst>
              <a:ext uri="{FF2B5EF4-FFF2-40B4-BE49-F238E27FC236}">
                <a16:creationId xmlns:a16="http://schemas.microsoft.com/office/drawing/2014/main" id="{1E2061C7-1991-472E-B865-EBC43AC4D9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7759" y="480060"/>
            <a:ext cx="8428482" cy="5897880"/>
          </a:xfrm>
          <a:prstGeom prst="rect">
            <a:avLst/>
          </a:prstGeom>
          <a:solidFill>
            <a:srgbClr val="FFFFFF"/>
          </a:solidFill>
          <a:ln w="2540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a:extLst>
              <a:ext uri="{FF2B5EF4-FFF2-40B4-BE49-F238E27FC236}">
                <a16:creationId xmlns:a16="http://schemas.microsoft.com/office/drawing/2014/main" id="{CB2EB682-682D-41FF-BE2B-87ED511A07EA}"/>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6982" r="2" b="2"/>
          <a:stretch/>
        </p:blipFill>
        <p:spPr bwMode="auto">
          <a:xfrm>
            <a:off x="482600" y="643467"/>
            <a:ext cx="4029074" cy="5571066"/>
          </a:xfrm>
          <a:prstGeom prst="rect">
            <a:avLst/>
          </a:prstGeom>
          <a:noFill/>
          <a:extLst>
            <a:ext uri="{909E8E84-426E-40DD-AFC4-6F175D3DCCD1}">
              <a14:hiddenFill xmlns:a14="http://schemas.microsoft.com/office/drawing/2010/main">
                <a:solidFill>
                  <a:srgbClr val="FFFFFF"/>
                </a:solidFill>
              </a14:hiddenFill>
            </a:ext>
          </a:extLst>
        </p:spPr>
      </p:pic>
      <p:pic>
        <p:nvPicPr>
          <p:cNvPr id="16" name="Picture 15" descr="A person in a body of water&#10;&#10;Description automatically generated with medium confidence">
            <a:extLst>
              <a:ext uri="{FF2B5EF4-FFF2-40B4-BE49-F238E27FC236}">
                <a16:creationId xmlns:a16="http://schemas.microsoft.com/office/drawing/2014/main" id="{B005288C-2346-42BA-A37B-F70C2524A888}"/>
              </a:ext>
            </a:extLst>
          </p:cNvPr>
          <p:cNvPicPr>
            <a:picLocks noChangeAspect="1"/>
          </p:cNvPicPr>
          <p:nvPr/>
        </p:nvPicPr>
        <p:blipFill rotWithShape="1">
          <a:blip r:embed="rId5" cstate="print">
            <a:extLst>
              <a:ext uri="{28A0092B-C50C-407E-A947-70E740481C1C}">
                <a14:useLocalDpi xmlns:a14="http://schemas.microsoft.com/office/drawing/2010/main" val="0"/>
              </a:ext>
            </a:extLst>
          </a:blip>
          <a:srcRect l="3571" r="2" b="2"/>
          <a:stretch/>
        </p:blipFill>
        <p:spPr>
          <a:xfrm>
            <a:off x="4632324" y="656004"/>
            <a:ext cx="4029075" cy="5571066"/>
          </a:xfrm>
          <a:prstGeom prst="rect">
            <a:avLst/>
          </a:prstGeom>
        </p:spPr>
      </p:pic>
    </p:spTree>
    <p:extLst>
      <p:ext uri="{BB962C8B-B14F-4D97-AF65-F5344CB8AC3E}">
        <p14:creationId xmlns:p14="http://schemas.microsoft.com/office/powerpoint/2010/main" val="1670565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76000"/>
                <a:satMod val="180000"/>
              </a:schemeClr>
              <a:schemeClr val="bg2">
                <a:tint val="80000"/>
                <a:satMod val="120000"/>
                <a:lumMod val="180000"/>
              </a:schemeClr>
            </a:duotone>
          </a:blip>
          <a:stretch/>
        </a:blipFill>
        <a:effectLst/>
      </p:bgPr>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089D35B1-0ED5-4358-8CAE-A9E49412AAA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109" y="0"/>
            <a:ext cx="1827609" cy="6858001"/>
            <a:chOff x="1320800" y="0"/>
            <a:chExt cx="2436813" cy="6858001"/>
          </a:xfrm>
        </p:grpSpPr>
        <p:sp>
          <p:nvSpPr>
            <p:cNvPr id="11" name="Freeform 6">
              <a:extLst>
                <a:ext uri="{FF2B5EF4-FFF2-40B4-BE49-F238E27FC236}">
                  <a16:creationId xmlns:a16="http://schemas.microsoft.com/office/drawing/2014/main" id="{DDEF6545-5A42-469E-8778-86CA01CD46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12" name="Freeform 7">
              <a:extLst>
                <a:ext uri="{FF2B5EF4-FFF2-40B4-BE49-F238E27FC236}">
                  <a16:creationId xmlns:a16="http://schemas.microsoft.com/office/drawing/2014/main" id="{3B08853F-842C-4D0A-9A89-D05CB399037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3" name="Freeform 8">
              <a:extLst>
                <a:ext uri="{FF2B5EF4-FFF2-40B4-BE49-F238E27FC236}">
                  <a16:creationId xmlns:a16="http://schemas.microsoft.com/office/drawing/2014/main" id="{A436FB18-2D01-4AAB-AD10-2D1208310F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4" name="Freeform 9">
              <a:extLst>
                <a:ext uri="{FF2B5EF4-FFF2-40B4-BE49-F238E27FC236}">
                  <a16:creationId xmlns:a16="http://schemas.microsoft.com/office/drawing/2014/main" id="{9EFB8341-7A7B-46E4-AF94-689147AD05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5" name="Freeform 10">
              <a:extLst>
                <a:ext uri="{FF2B5EF4-FFF2-40B4-BE49-F238E27FC236}">
                  <a16:creationId xmlns:a16="http://schemas.microsoft.com/office/drawing/2014/main" id="{C4D84136-7804-4605-AC9F-238A3665EED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6" name="Freeform 11">
              <a:extLst>
                <a:ext uri="{FF2B5EF4-FFF2-40B4-BE49-F238E27FC236}">
                  <a16:creationId xmlns:a16="http://schemas.microsoft.com/office/drawing/2014/main" id="{4EC6F81C-51C2-4A6F-8B94-562DA673622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grpSp>
        <p:nvGrpSpPr>
          <p:cNvPr id="18" name="Group 17">
            <a:extLst>
              <a:ext uri="{FF2B5EF4-FFF2-40B4-BE49-F238E27FC236}">
                <a16:creationId xmlns:a16="http://schemas.microsoft.com/office/drawing/2014/main" id="{DD65B30C-427F-449E-B039-E288E85D8A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109" y="0"/>
            <a:ext cx="1827609" cy="6858001"/>
            <a:chOff x="1320800" y="0"/>
            <a:chExt cx="2436813" cy="6858001"/>
          </a:xfrm>
        </p:grpSpPr>
        <p:sp>
          <p:nvSpPr>
            <p:cNvPr id="19" name="Freeform 6">
              <a:extLst>
                <a:ext uri="{FF2B5EF4-FFF2-40B4-BE49-F238E27FC236}">
                  <a16:creationId xmlns:a16="http://schemas.microsoft.com/office/drawing/2014/main" id="{9F47D947-83F7-46E3-872B-0777122A0A2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20" name="Freeform 7">
              <a:extLst>
                <a:ext uri="{FF2B5EF4-FFF2-40B4-BE49-F238E27FC236}">
                  <a16:creationId xmlns:a16="http://schemas.microsoft.com/office/drawing/2014/main" id="{60C7B45B-6634-46FA-862D-B86F1C3C506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21" name="Freeform 8">
              <a:extLst>
                <a:ext uri="{FF2B5EF4-FFF2-40B4-BE49-F238E27FC236}">
                  <a16:creationId xmlns:a16="http://schemas.microsoft.com/office/drawing/2014/main" id="{C7504CC0-DD94-4ED9-ADC9-6FE7AEA33F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22" name="Freeform 9">
              <a:extLst>
                <a:ext uri="{FF2B5EF4-FFF2-40B4-BE49-F238E27FC236}">
                  <a16:creationId xmlns:a16="http://schemas.microsoft.com/office/drawing/2014/main" id="{64268326-B6DD-4E00-9788-6C319279AC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23" name="Freeform 10">
              <a:extLst>
                <a:ext uri="{FF2B5EF4-FFF2-40B4-BE49-F238E27FC236}">
                  <a16:creationId xmlns:a16="http://schemas.microsoft.com/office/drawing/2014/main" id="{92C7B3DE-DB23-4AAC-B142-C803C0C0A15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24" name="Freeform 11">
              <a:extLst>
                <a:ext uri="{FF2B5EF4-FFF2-40B4-BE49-F238E27FC236}">
                  <a16:creationId xmlns:a16="http://schemas.microsoft.com/office/drawing/2014/main" id="{1EEF04DC-4E0D-4127-A98D-EA81C3B2DE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6" name="Freeform: Shape 25">
            <a:extLst>
              <a:ext uri="{FF2B5EF4-FFF2-40B4-BE49-F238E27FC236}">
                <a16:creationId xmlns:a16="http://schemas.microsoft.com/office/drawing/2014/main" id="{084966D2-3C9B-4F47-8231-1DEC33D3B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7049" y="321734"/>
            <a:ext cx="8305651" cy="6214533"/>
          </a:xfrm>
          <a:custGeom>
            <a:avLst/>
            <a:gdLst>
              <a:gd name="connsiteX0" fmla="*/ 815396 w 11074201"/>
              <a:gd name="connsiteY0" fmla="*/ 0 h 6214533"/>
              <a:gd name="connsiteX1" fmla="*/ 11074201 w 11074201"/>
              <a:gd name="connsiteY1" fmla="*/ 0 h 6214533"/>
              <a:gd name="connsiteX2" fmla="*/ 11074201 w 11074201"/>
              <a:gd name="connsiteY2" fmla="*/ 6214533 h 6214533"/>
              <a:gd name="connsiteX3" fmla="*/ 1498193 w 11074201"/>
              <a:gd name="connsiteY3" fmla="*/ 6214533 h 6214533"/>
              <a:gd name="connsiteX4" fmla="*/ 0 w 11074201"/>
              <a:gd name="connsiteY4" fmla="*/ 4992543 h 6214533"/>
              <a:gd name="connsiteX5" fmla="*/ 433971 w 11074201"/>
              <a:gd name="connsiteY5" fmla="*/ 2335405 h 6214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74201" h="6214533">
                <a:moveTo>
                  <a:pt x="815396" y="0"/>
                </a:moveTo>
                <a:lnTo>
                  <a:pt x="11074201" y="0"/>
                </a:lnTo>
                <a:lnTo>
                  <a:pt x="11074201" y="6214533"/>
                </a:lnTo>
                <a:lnTo>
                  <a:pt x="1498193" y="6214533"/>
                </a:lnTo>
                <a:lnTo>
                  <a:pt x="0" y="4992543"/>
                </a:lnTo>
                <a:cubicBezTo>
                  <a:pt x="141071" y="4106831"/>
                  <a:pt x="287521" y="3221118"/>
                  <a:pt x="433971" y="2335405"/>
                </a:cubicBezTo>
                <a:close/>
              </a:path>
            </a:pathLst>
          </a:custGeom>
          <a:solidFill>
            <a:srgbClr val="FFFFFF"/>
          </a:solidFill>
          <a:ln w="38100">
            <a:gradFill flip="none" rotWithShape="1">
              <a:gsLst>
                <a:gs pos="0">
                  <a:schemeClr val="bg2"/>
                </a:gs>
                <a:gs pos="100000">
                  <a:schemeClr val="bg2">
                    <a:lumMod val="75000"/>
                  </a:schemeClr>
                </a:gs>
              </a:gsLst>
              <a:lin ang="5400000" scaled="1"/>
              <a:tileRect/>
            </a:gradFill>
          </a:ln>
          <a:effectLst>
            <a:innerShdw blurRad="57150" dist="38100" dir="14460000">
              <a:prstClr val="black">
                <a:alpha val="7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Map&#10;&#10;Description automatically generated">
            <a:extLst>
              <a:ext uri="{FF2B5EF4-FFF2-40B4-BE49-F238E27FC236}">
                <a16:creationId xmlns:a16="http://schemas.microsoft.com/office/drawing/2014/main" id="{4DFBBC1E-B854-46F5-87F4-C2006CB9F6B3}"/>
              </a:ext>
            </a:extLst>
          </p:cNvPr>
          <p:cNvPicPr>
            <a:picLocks noGrp="1" noChangeAspect="1"/>
          </p:cNvPicPr>
          <p:nvPr>
            <p:ph sz="quarter" idx="13"/>
          </p:nvPr>
        </p:nvPicPr>
        <p:blipFill>
          <a:blip r:embed="rId3" cstate="print">
            <a:extLst>
              <a:ext uri="{28A0092B-C50C-407E-A947-70E740481C1C}">
                <a14:useLocalDpi xmlns:a14="http://schemas.microsoft.com/office/drawing/2010/main" val="0"/>
              </a:ext>
            </a:extLst>
          </a:blip>
          <a:stretch>
            <a:fillRect/>
          </a:stretch>
        </p:blipFill>
        <p:spPr>
          <a:xfrm rot="16200000">
            <a:off x="2215901" y="-279400"/>
            <a:ext cx="5562600" cy="7416800"/>
          </a:xfrm>
          <a:prstGeom prst="rect">
            <a:avLst/>
          </a:prstGeom>
        </p:spPr>
      </p:pic>
    </p:spTree>
    <p:extLst>
      <p:ext uri="{BB962C8B-B14F-4D97-AF65-F5344CB8AC3E}">
        <p14:creationId xmlns:p14="http://schemas.microsoft.com/office/powerpoint/2010/main" val="298738016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2A0121-1BAF-48C0-A492-FE866A5FBC34}"/>
              </a:ext>
            </a:extLst>
          </p:cNvPr>
          <p:cNvSpPr>
            <a:spLocks noGrp="1"/>
          </p:cNvSpPr>
          <p:nvPr>
            <p:ph type="title"/>
          </p:nvPr>
        </p:nvSpPr>
        <p:spPr>
          <a:xfrm>
            <a:off x="982133" y="685801"/>
            <a:ext cx="7704667" cy="761999"/>
          </a:xfrm>
        </p:spPr>
        <p:txBody>
          <a:bodyPr/>
          <a:lstStyle/>
          <a:p>
            <a:r>
              <a:rPr lang="en-US" dirty="0"/>
              <a:t>The Data, Pt 1</a:t>
            </a:r>
          </a:p>
        </p:txBody>
      </p:sp>
      <p:sp>
        <p:nvSpPr>
          <p:cNvPr id="3" name="Content Placeholder 2">
            <a:extLst>
              <a:ext uri="{FF2B5EF4-FFF2-40B4-BE49-F238E27FC236}">
                <a16:creationId xmlns:a16="http://schemas.microsoft.com/office/drawing/2014/main" id="{53AC63D9-4F26-434B-AC89-48C08AAECBD1}"/>
              </a:ext>
            </a:extLst>
          </p:cNvPr>
          <p:cNvSpPr>
            <a:spLocks noGrp="1"/>
          </p:cNvSpPr>
          <p:nvPr>
            <p:ph sz="half" idx="1"/>
          </p:nvPr>
        </p:nvSpPr>
        <p:spPr>
          <a:xfrm>
            <a:off x="982133" y="1524000"/>
            <a:ext cx="3739896" cy="2286000"/>
          </a:xfrm>
        </p:spPr>
        <p:txBody>
          <a:bodyPr>
            <a:normAutofit/>
          </a:bodyPr>
          <a:lstStyle/>
          <a:p>
            <a:pPr marL="0" indent="0">
              <a:buNone/>
            </a:pPr>
            <a:r>
              <a:rPr lang="en-US" sz="2200" dirty="0">
                <a:solidFill>
                  <a:srgbClr val="9950DC"/>
                </a:solidFill>
              </a:rPr>
              <a:t>Types of data:</a:t>
            </a:r>
          </a:p>
          <a:p>
            <a:pPr marL="457200" indent="-457200">
              <a:buFont typeface="+mj-lt"/>
              <a:buAutoNum type="arabicPeriod"/>
            </a:pPr>
            <a:r>
              <a:rPr lang="en-US" sz="2200" dirty="0" err="1"/>
              <a:t>Sample_location</a:t>
            </a:r>
            <a:r>
              <a:rPr lang="en-US" sz="2200" dirty="0"/>
              <a:t> files</a:t>
            </a:r>
          </a:p>
          <a:p>
            <a:pPr marL="457200" indent="-457200">
              <a:buFont typeface="+mj-lt"/>
              <a:buAutoNum type="arabicPeriod"/>
            </a:pPr>
            <a:r>
              <a:rPr lang="en-US" sz="2200" dirty="0"/>
              <a:t>USGS streamflow gauges</a:t>
            </a:r>
          </a:p>
        </p:txBody>
      </p:sp>
      <p:sp>
        <p:nvSpPr>
          <p:cNvPr id="4" name="Content Placeholder 3">
            <a:extLst>
              <a:ext uri="{FF2B5EF4-FFF2-40B4-BE49-F238E27FC236}">
                <a16:creationId xmlns:a16="http://schemas.microsoft.com/office/drawing/2014/main" id="{553EB6AB-5236-480F-B2CE-79C4881AA10F}"/>
              </a:ext>
            </a:extLst>
          </p:cNvPr>
          <p:cNvSpPr>
            <a:spLocks noGrp="1"/>
          </p:cNvSpPr>
          <p:nvPr>
            <p:ph sz="half" idx="2"/>
          </p:nvPr>
        </p:nvSpPr>
        <p:spPr>
          <a:xfrm>
            <a:off x="4419600" y="3349812"/>
            <a:ext cx="4605303" cy="2743200"/>
          </a:xfrm>
        </p:spPr>
        <p:txBody>
          <a:bodyPr>
            <a:normAutofit/>
          </a:bodyPr>
          <a:lstStyle/>
          <a:p>
            <a:pPr marL="0" indent="0">
              <a:buNone/>
            </a:pPr>
            <a:r>
              <a:rPr lang="en-US" sz="2400" dirty="0">
                <a:solidFill>
                  <a:srgbClr val="9950DC"/>
                </a:solidFill>
              </a:rPr>
              <a:t>Programs &amp; Methods used: </a:t>
            </a:r>
          </a:p>
          <a:p>
            <a:pPr marL="342900" indent="-342900">
              <a:buFont typeface="+mj-lt"/>
              <a:buAutoNum type="arabicPeriod"/>
            </a:pPr>
            <a:r>
              <a:rPr lang="en-US" sz="2400" dirty="0"/>
              <a:t>OpenRefine (clean-up)</a:t>
            </a:r>
          </a:p>
          <a:p>
            <a:pPr marL="342900" indent="-342900">
              <a:buFont typeface="+mj-lt"/>
              <a:buAutoNum type="arabicPeriod"/>
            </a:pPr>
            <a:r>
              <a:rPr lang="en-US" sz="2400" dirty="0" err="1"/>
              <a:t>JupyterNotebook</a:t>
            </a:r>
            <a:r>
              <a:rPr lang="en-US" sz="2400" dirty="0"/>
              <a:t> </a:t>
            </a:r>
            <a:r>
              <a:rPr lang="en-US" sz="2400" dirty="0">
                <a:sym typeface="Wingdings" panose="05000000000000000000" pitchFamily="2" charset="2"/>
              </a:rPr>
              <a:t> Pandas</a:t>
            </a:r>
          </a:p>
          <a:p>
            <a:pPr marL="342900" indent="-342900">
              <a:buFont typeface="+mj-lt"/>
              <a:buAutoNum type="arabicPeriod"/>
            </a:pPr>
            <a:r>
              <a:rPr lang="en-US" sz="2400" dirty="0" err="1">
                <a:sym typeface="Wingdings" panose="05000000000000000000" pitchFamily="2" charset="2"/>
              </a:rPr>
              <a:t>Rstudio</a:t>
            </a:r>
            <a:r>
              <a:rPr lang="en-US" sz="2400" dirty="0">
                <a:sym typeface="Wingdings" panose="05000000000000000000" pitchFamily="2" charset="2"/>
              </a:rPr>
              <a:t>  package </a:t>
            </a:r>
            <a:r>
              <a:rPr lang="en-US" sz="2400" dirty="0" err="1">
                <a:sym typeface="Wingdings" panose="05000000000000000000" pitchFamily="2" charset="2"/>
              </a:rPr>
              <a:t>dataRetrieval</a:t>
            </a:r>
            <a:endParaRPr lang="en-US" sz="2400" dirty="0"/>
          </a:p>
        </p:txBody>
      </p:sp>
      <p:pic>
        <p:nvPicPr>
          <p:cNvPr id="3074" name="Picture 2">
            <a:extLst>
              <a:ext uri="{FF2B5EF4-FFF2-40B4-BE49-F238E27FC236}">
                <a16:creationId xmlns:a16="http://schemas.microsoft.com/office/drawing/2014/main" id="{9EA17A4B-50DF-45E0-B3B9-EF87E0F18437}"/>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599" y="3980670"/>
            <a:ext cx="1755185" cy="647224"/>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descr="Esri Software - CSU Geospatial Centroid">
            <a:extLst>
              <a:ext uri="{FF2B5EF4-FFF2-40B4-BE49-F238E27FC236}">
                <a16:creationId xmlns:a16="http://schemas.microsoft.com/office/drawing/2014/main" id="{9FF8C0AC-9194-4976-9601-4F8E23BAD0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128446" y="4808181"/>
            <a:ext cx="1447269" cy="1061331"/>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a:extLst>
              <a:ext uri="{FF2B5EF4-FFF2-40B4-BE49-F238E27FC236}">
                <a16:creationId xmlns:a16="http://schemas.microsoft.com/office/drawing/2014/main" id="{BA795C35-0D67-4E44-98AF-7422FB22B8B5}"/>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063720" y="419066"/>
            <a:ext cx="983055" cy="1050928"/>
          </a:xfrm>
          <a:prstGeom prst="rect">
            <a:avLst/>
          </a:prstGeom>
          <a:noFill/>
          <a:extLst>
            <a:ext uri="{909E8E84-426E-40DD-AFC4-6F175D3DCCD1}">
              <a14:hiddenFill xmlns:a14="http://schemas.microsoft.com/office/drawing/2010/main">
                <a:solidFill>
                  <a:srgbClr val="FFFFFF"/>
                </a:solidFill>
              </a14:hiddenFill>
            </a:ext>
          </a:extLst>
        </p:spPr>
      </p:pic>
      <p:pic>
        <p:nvPicPr>
          <p:cNvPr id="3080" name="Picture 8">
            <a:extLst>
              <a:ext uri="{FF2B5EF4-FFF2-40B4-BE49-F238E27FC236}">
                <a16:creationId xmlns:a16="http://schemas.microsoft.com/office/drawing/2014/main" id="{4E71C03F-918B-45CA-BF18-061236C76E6E}"/>
              </a:ext>
            </a:extLst>
          </p:cNvPr>
          <p:cNvPicPr>
            <a:picLocks noChangeAspect="1" noChangeArrowheads="1"/>
          </p:cNvPicPr>
          <p:nvPr/>
        </p:nvPicPr>
        <p:blipFill>
          <a:blip r:embed="rId6" cstate="print">
            <a:extLst>
              <a:ext uri="{28A0092B-C50C-407E-A947-70E740481C1C}">
                <a14:useLocalDpi xmlns:a14="http://schemas.microsoft.com/office/drawing/2010/main" val="0"/>
              </a:ext>
            </a:extLst>
          </a:blip>
          <a:srcRect/>
          <a:stretch>
            <a:fillRect/>
          </a:stretch>
        </p:blipFill>
        <p:spPr bwMode="auto">
          <a:xfrm>
            <a:off x="8012905" y="1389810"/>
            <a:ext cx="993908" cy="115204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915281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EBEBEB"/>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TM03457496[[fn=Parallax]]</Template>
  <TotalTime>0</TotalTime>
  <Words>1316</Words>
  <Application>Microsoft Macintosh PowerPoint</Application>
  <PresentationFormat>On-screen Show (4:3)</PresentationFormat>
  <Paragraphs>136</Paragraphs>
  <Slides>23</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Corbel</vt:lpstr>
      <vt:lpstr>Parallax</vt:lpstr>
      <vt:lpstr>Data gathering &amp; cleaning for Population Analysis of Desert Dace (Eremichthys acros)</vt:lpstr>
      <vt:lpstr>A few things before we get started… Terminology!</vt:lpstr>
      <vt:lpstr>The Fish</vt:lpstr>
      <vt:lpstr>The Fish</vt:lpstr>
      <vt:lpstr>We know very little</vt:lpstr>
      <vt:lpstr>The Habitat</vt:lpstr>
      <vt:lpstr>PowerPoint Presentation</vt:lpstr>
      <vt:lpstr>PowerPoint Presentation</vt:lpstr>
      <vt:lpstr>The Data, Pt 1</vt:lpstr>
      <vt:lpstr>The Data, Pt 2 Sample files</vt:lpstr>
      <vt:lpstr>The Data, Pt 2 Sample files</vt:lpstr>
      <vt:lpstr>PowerPoint Presentation</vt:lpstr>
      <vt:lpstr>The Data, Pt 3 USGS streamflow gauges</vt:lpstr>
      <vt:lpstr>The Data, Pt 3 USGS streamflow gauges</vt:lpstr>
      <vt:lpstr>The Data, Pt 3 USGS streamflow gauges</vt:lpstr>
      <vt:lpstr>The Data, Pt 3 USGS streamflow gauges</vt:lpstr>
      <vt:lpstr>The Data, Pt 3 USGS streamflow gauges</vt:lpstr>
      <vt:lpstr>The Data, Pt 3 Rstudio: dataRetrieval</vt:lpstr>
      <vt:lpstr>PowerPoint Presentation</vt:lpstr>
      <vt:lpstr>The Data, Pt 3 Rstudio: dataRetrieval</vt:lpstr>
      <vt:lpstr>PowerPoint Presentation</vt:lpstr>
      <vt:lpstr>https://waterservices.usgs.gov/rest/IV-Test-Tool.html https://waterdata.usgs.gov/nwis/inventory?search_criteria=search_site_no&amp;submitted_form=introduction </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2012-08-24T00:53:15Z</dcterms:created>
  <dcterms:modified xsi:type="dcterms:W3CDTF">2022-05-05T19:00:34Z</dcterms:modified>
</cp:coreProperties>
</file>

<file path=docProps/thumbnail.jpeg>
</file>